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909" r:id="rId1"/>
  </p:sldMasterIdLst>
  <p:notesMasterIdLst>
    <p:notesMasterId r:id="rId15"/>
  </p:notesMasterIdLst>
  <p:handoutMasterIdLst>
    <p:handoutMasterId r:id="rId16"/>
  </p:handoutMasterIdLst>
  <p:sldIdLst>
    <p:sldId id="409" r:id="rId2"/>
    <p:sldId id="410" r:id="rId3"/>
    <p:sldId id="407" r:id="rId4"/>
    <p:sldId id="408" r:id="rId5"/>
    <p:sldId id="406" r:id="rId6"/>
    <p:sldId id="418" r:id="rId7"/>
    <p:sldId id="416" r:id="rId8"/>
    <p:sldId id="259" r:id="rId9"/>
    <p:sldId id="413" r:id="rId10"/>
    <p:sldId id="411" r:id="rId11"/>
    <p:sldId id="405" r:id="rId12"/>
    <p:sldId id="290" r:id="rId13"/>
    <p:sldId id="412" r:id="rId14"/>
  </p:sldIdLst>
  <p:sldSz cx="18288000" cy="10287000"/>
  <p:notesSz cx="6858000" cy="9144000"/>
  <p:embeddedFontLst>
    <p:embeddedFont>
      <p:font typeface="Bahnschrift" panose="020B0502040204020203" pitchFamily="34" charset="0"/>
      <p:regular r:id="rId17"/>
      <p:bold r:id="rId18"/>
    </p:embeddedFont>
    <p:embeddedFont>
      <p:font typeface="Bookman Old Style" panose="02050604050505020204" pitchFamily="18" charset="0"/>
      <p:regular r:id="rId19"/>
      <p:bold r:id="rId20"/>
      <p:italic r:id="rId21"/>
      <p:boldItalic r:id="rId22"/>
    </p:embeddedFont>
    <p:embeddedFont>
      <p:font typeface="Franklin Gothic Demi Cond" panose="020B0706030402020204" pitchFamily="34" charset="0"/>
      <p:regular r:id="rId23"/>
    </p:embeddedFont>
    <p:embeddedFont>
      <p:font typeface="Franklin Gothic Medium" panose="020B0603020102020204" pitchFamily="34" charset="0"/>
      <p:regular r:id="rId24"/>
      <p:italic r:id="rId25"/>
    </p:embeddedFont>
    <p:embeddedFont>
      <p:font typeface="Rockwell" panose="02060603020205020403" pitchFamily="18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FFC3B3"/>
    <a:srgbClr val="2D2D2D"/>
    <a:srgbClr val="FF8C6D"/>
    <a:srgbClr val="FF8F71"/>
    <a:srgbClr val="FF805D"/>
    <a:srgbClr val="FF6237"/>
    <a:srgbClr val="FF8969"/>
    <a:srgbClr val="8FB07F"/>
    <a:srgbClr val="F4B9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28" autoAdjust="0"/>
    <p:restoredTop sz="96517" autoAdjust="0"/>
  </p:normalViewPr>
  <p:slideViewPr>
    <p:cSldViewPr snapToGrid="0" showGuides="1">
      <p:cViewPr varScale="1">
        <p:scale>
          <a:sx n="52" d="100"/>
          <a:sy n="52" d="100"/>
        </p:scale>
        <p:origin x="792" y="29"/>
      </p:cViewPr>
      <p:guideLst>
        <p:guide orient="horz" pos="3240"/>
        <p:guide pos="5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3750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A50EF1-7FD6-4C8C-8432-BDE5325100E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AEC83A-1B7F-4B35-8910-9007B60610F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585FFC-65D3-4934-9E49-B8F8E92ECA89}" type="datetimeFigureOut">
              <a:rPr lang="en-US" smtClean="0"/>
              <a:t>9/6/2024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1A8024-E78C-4979-948B-C268EF9CA51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E9FED3-773C-4D31-87B8-126DB696E23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810E13-EFA6-47C9-A20B-10EC65493C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0497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2.jpeg>
</file>

<file path=ppt/media/image3.png>
</file>

<file path=ppt/media/image4.png>
</file>

<file path=ppt/media/image5.jpg>
</file>

<file path=ppt/media/image6.jpg>
</file>

<file path=ppt/media/image7.jp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854CB7-D3A4-4B64-9220-14B9DDE17EB4}" type="datetimeFigureOut">
              <a:rPr lang="en-US" smtClean="0"/>
              <a:t>9/6/2024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333C89-6E92-476E-99F7-6C63A11A3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795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1244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72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2904" y="1683545"/>
            <a:ext cx="13502193" cy="3581400"/>
          </a:xfrm>
        </p:spPr>
        <p:txBody>
          <a:bodyPr anchor="b">
            <a:normAutofit/>
          </a:bodyPr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92904" y="5403057"/>
            <a:ext cx="13502193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108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709" y="6434059"/>
            <a:ext cx="15551346" cy="1229033"/>
          </a:xfrm>
        </p:spPr>
        <p:txBody>
          <a:bodyPr anchor="b">
            <a:normAutofit/>
          </a:bodyPr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0709" y="931982"/>
            <a:ext cx="15551346" cy="5069603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93" y="7663092"/>
            <a:ext cx="15548997" cy="1023708"/>
          </a:xfrm>
        </p:spPr>
        <p:txBody>
          <a:bodyPr>
            <a:normAutofit/>
          </a:bodyPr>
          <a:lstStyle>
            <a:lvl1pPr marL="0" indent="0" algn="ctr">
              <a:buNone/>
              <a:defRPr sz="27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107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693" y="914401"/>
            <a:ext cx="15530643" cy="5137289"/>
          </a:xfrm>
        </p:spPr>
        <p:txBody>
          <a:bodyPr anchor="ctr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93" y="6307230"/>
            <a:ext cx="15530642" cy="2388279"/>
          </a:xfrm>
        </p:spPr>
        <p:txBody>
          <a:bodyPr anchor="ctr"/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4190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18" y="914400"/>
            <a:ext cx="13954128" cy="4489356"/>
          </a:xfrm>
        </p:spPr>
        <p:txBody>
          <a:bodyPr anchor="ctr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580967" y="5415048"/>
            <a:ext cx="13128449" cy="640218"/>
          </a:xfrm>
        </p:spPr>
        <p:txBody>
          <a:bodyPr anchor="t">
            <a:normAutofit/>
          </a:bodyPr>
          <a:lstStyle>
            <a:lvl1pPr marL="0" indent="0" algn="r">
              <a:buNone/>
              <a:defRPr sz="21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91" y="6307232"/>
            <a:ext cx="15530643" cy="237957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54918" y="1102862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2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986934" y="4458140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2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128864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710" y="3190414"/>
            <a:ext cx="15532991" cy="3767753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92" y="6975834"/>
            <a:ext cx="15530645" cy="1710966"/>
          </a:xfrm>
        </p:spPr>
        <p:txBody>
          <a:bodyPr anchor="t"/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1138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370691" y="914401"/>
            <a:ext cx="15530643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70691" y="3132479"/>
            <a:ext cx="4948434" cy="1234958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36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70691" y="4367436"/>
            <a:ext cx="4948434" cy="4319364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7317" y="3132480"/>
            <a:ext cx="4947837" cy="123495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36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6667318" y="4367436"/>
            <a:ext cx="4949732" cy="4319364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1959948" y="3132480"/>
            <a:ext cx="4936817" cy="1234956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36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11964520" y="4367436"/>
            <a:ext cx="4936817" cy="4319364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17179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370693" y="914401"/>
            <a:ext cx="15530643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70693" y="6293849"/>
            <a:ext cx="4948433" cy="864393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30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638030" y="3448481"/>
            <a:ext cx="4410075" cy="2286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70693" y="7158242"/>
            <a:ext cx="4948433" cy="1528557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4052" y="6293849"/>
            <a:ext cx="4948475" cy="864393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30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6853495" y="3448481"/>
            <a:ext cx="4395788" cy="2286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6662022" y="7158240"/>
            <a:ext cx="4950504" cy="1528557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1960135" y="6293849"/>
            <a:ext cx="4934850" cy="864393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3000" b="0">
                <a:solidFill>
                  <a:schemeClr val="tx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12229205" y="3448481"/>
            <a:ext cx="4398170" cy="2286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11959947" y="7158242"/>
            <a:ext cx="4941387" cy="1528556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3199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264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1" y="914399"/>
            <a:ext cx="3813986" cy="7772402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0692" y="914399"/>
            <a:ext cx="11488058" cy="77724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4959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FC1CA025-A95E-40BC-B4E8-DB83BC4B8E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362660" y="929619"/>
            <a:ext cx="6828993" cy="8427762"/>
          </a:xfrm>
          <a:custGeom>
            <a:avLst/>
            <a:gdLst>
              <a:gd name="connsiteX0" fmla="*/ 0 w 3810000"/>
              <a:gd name="connsiteY0" fmla="*/ 0 h 4324350"/>
              <a:gd name="connsiteX1" fmla="*/ 3810000 w 3810000"/>
              <a:gd name="connsiteY1" fmla="*/ 0 h 4324350"/>
              <a:gd name="connsiteX2" fmla="*/ 3810000 w 3810000"/>
              <a:gd name="connsiteY2" fmla="*/ 4324350 h 4324350"/>
              <a:gd name="connsiteX3" fmla="*/ 0 w 3810000"/>
              <a:gd name="connsiteY3" fmla="*/ 4324350 h 4324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10000" h="4324350">
                <a:moveTo>
                  <a:pt x="0" y="0"/>
                </a:moveTo>
                <a:lnTo>
                  <a:pt x="3810000" y="0"/>
                </a:lnTo>
                <a:lnTo>
                  <a:pt x="3810000" y="4324350"/>
                </a:lnTo>
                <a:lnTo>
                  <a:pt x="0" y="432435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84111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C074C10E-5B28-4EC2-9CF9-8A03DBE0015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372600" y="0"/>
            <a:ext cx="8915400" cy="5143500"/>
          </a:xfrm>
          <a:custGeom>
            <a:avLst/>
            <a:gdLst>
              <a:gd name="connsiteX0" fmla="*/ 0 w 5943600"/>
              <a:gd name="connsiteY0" fmla="*/ 0 h 3429000"/>
              <a:gd name="connsiteX1" fmla="*/ 5943600 w 5943600"/>
              <a:gd name="connsiteY1" fmla="*/ 0 h 3429000"/>
              <a:gd name="connsiteX2" fmla="*/ 5943600 w 5943600"/>
              <a:gd name="connsiteY2" fmla="*/ 3429000 h 3429000"/>
              <a:gd name="connsiteX3" fmla="*/ 0 w 59436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43600" h="3429000">
                <a:moveTo>
                  <a:pt x="0" y="0"/>
                </a:moveTo>
                <a:lnTo>
                  <a:pt x="5943600" y="0"/>
                </a:lnTo>
                <a:lnTo>
                  <a:pt x="5943600" y="3429000"/>
                </a:lnTo>
                <a:lnTo>
                  <a:pt x="0" y="3429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2CFA7207-696E-4D66-A1A3-1CD01A876B8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372600" y="5143500"/>
            <a:ext cx="8915400" cy="5143500"/>
          </a:xfrm>
          <a:custGeom>
            <a:avLst/>
            <a:gdLst>
              <a:gd name="connsiteX0" fmla="*/ 0 w 5943600"/>
              <a:gd name="connsiteY0" fmla="*/ 0 h 3429000"/>
              <a:gd name="connsiteX1" fmla="*/ 5943600 w 5943600"/>
              <a:gd name="connsiteY1" fmla="*/ 0 h 3429000"/>
              <a:gd name="connsiteX2" fmla="*/ 5943600 w 5943600"/>
              <a:gd name="connsiteY2" fmla="*/ 3429000 h 3429000"/>
              <a:gd name="connsiteX3" fmla="*/ 0 w 59436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43600" h="3429000">
                <a:moveTo>
                  <a:pt x="0" y="0"/>
                </a:moveTo>
                <a:lnTo>
                  <a:pt x="5943600" y="0"/>
                </a:lnTo>
                <a:lnTo>
                  <a:pt x="5943600" y="3429000"/>
                </a:lnTo>
                <a:lnTo>
                  <a:pt x="0" y="3429000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260934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3923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F08475E6-93B0-4657-B49E-9C313C2F65B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839196" y="1330011"/>
            <a:ext cx="6574974" cy="7626975"/>
          </a:xfrm>
          <a:custGeom>
            <a:avLst/>
            <a:gdLst>
              <a:gd name="connsiteX0" fmla="*/ 2191658 w 4383316"/>
              <a:gd name="connsiteY0" fmla="*/ 0 h 5084650"/>
              <a:gd name="connsiteX1" fmla="*/ 4383316 w 4383316"/>
              <a:gd name="connsiteY1" fmla="*/ 1095829 h 5084650"/>
              <a:gd name="connsiteX2" fmla="*/ 4383316 w 4383316"/>
              <a:gd name="connsiteY2" fmla="*/ 3988820 h 5084650"/>
              <a:gd name="connsiteX3" fmla="*/ 2191658 w 4383316"/>
              <a:gd name="connsiteY3" fmla="*/ 5084650 h 5084650"/>
              <a:gd name="connsiteX4" fmla="*/ 0 w 4383316"/>
              <a:gd name="connsiteY4" fmla="*/ 3988820 h 5084650"/>
              <a:gd name="connsiteX5" fmla="*/ 0 w 4383316"/>
              <a:gd name="connsiteY5" fmla="*/ 1095829 h 5084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83316" h="5084650">
                <a:moveTo>
                  <a:pt x="2191658" y="0"/>
                </a:moveTo>
                <a:lnTo>
                  <a:pt x="4383316" y="1095829"/>
                </a:lnTo>
                <a:lnTo>
                  <a:pt x="4383316" y="3988820"/>
                </a:lnTo>
                <a:lnTo>
                  <a:pt x="2191658" y="5084650"/>
                </a:lnTo>
                <a:lnTo>
                  <a:pt x="0" y="3988820"/>
                </a:lnTo>
                <a:lnTo>
                  <a:pt x="0" y="1095829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6163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 nodePh="1">
                                  <p:stCondLst>
                                    <p:cond delay="3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68198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9">
            <a:extLst>
              <a:ext uri="{FF2B5EF4-FFF2-40B4-BE49-F238E27FC236}">
                <a16:creationId xmlns:a16="http://schemas.microsoft.com/office/drawing/2014/main" id="{5E43DEEC-1AB6-43B6-A6AA-D74948F1F7C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686800" y="-2"/>
            <a:ext cx="9601200" cy="10287000"/>
          </a:xfrm>
          <a:custGeom>
            <a:avLst/>
            <a:gdLst>
              <a:gd name="connsiteX0" fmla="*/ 0 w 6400800"/>
              <a:gd name="connsiteY0" fmla="*/ 1023257 h 6858000"/>
              <a:gd name="connsiteX1" fmla="*/ 3141406 w 6400800"/>
              <a:gd name="connsiteY1" fmla="*/ 1023257 h 6858000"/>
              <a:gd name="connsiteX2" fmla="*/ 3141406 w 6400800"/>
              <a:gd name="connsiteY2" fmla="*/ 6858000 h 6858000"/>
              <a:gd name="connsiteX3" fmla="*/ 0 w 6400800"/>
              <a:gd name="connsiteY3" fmla="*/ 6858000 h 6858000"/>
              <a:gd name="connsiteX4" fmla="*/ 3259394 w 6400800"/>
              <a:gd name="connsiteY4" fmla="*/ 0 h 6858000"/>
              <a:gd name="connsiteX5" fmla="*/ 6400800 w 6400800"/>
              <a:gd name="connsiteY5" fmla="*/ 0 h 6858000"/>
              <a:gd name="connsiteX6" fmla="*/ 6400800 w 6400800"/>
              <a:gd name="connsiteY6" fmla="*/ 5834743 h 6858000"/>
              <a:gd name="connsiteX7" fmla="*/ 3259394 w 6400800"/>
              <a:gd name="connsiteY7" fmla="*/ 58347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00800" h="6858000">
                <a:moveTo>
                  <a:pt x="0" y="1023257"/>
                </a:moveTo>
                <a:lnTo>
                  <a:pt x="3141406" y="1023257"/>
                </a:lnTo>
                <a:lnTo>
                  <a:pt x="3141406" y="6858000"/>
                </a:lnTo>
                <a:lnTo>
                  <a:pt x="0" y="6858000"/>
                </a:lnTo>
                <a:close/>
                <a:moveTo>
                  <a:pt x="3259394" y="0"/>
                </a:moveTo>
                <a:lnTo>
                  <a:pt x="6400800" y="0"/>
                </a:lnTo>
                <a:lnTo>
                  <a:pt x="6400800" y="5834743"/>
                </a:lnTo>
                <a:lnTo>
                  <a:pt x="3259394" y="5834743"/>
                </a:ln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381776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BCC6939D-CA9F-4DCD-9BAD-B6DB50BB412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94537" y="1284515"/>
            <a:ext cx="6907254" cy="9002486"/>
          </a:xfrm>
          <a:custGeom>
            <a:avLst/>
            <a:gdLst>
              <a:gd name="connsiteX0" fmla="*/ 413697 w 5268687"/>
              <a:gd name="connsiteY0" fmla="*/ 0 h 6001657"/>
              <a:gd name="connsiteX1" fmla="*/ 4854990 w 5268687"/>
              <a:gd name="connsiteY1" fmla="*/ 0 h 6001657"/>
              <a:gd name="connsiteX2" fmla="*/ 5268687 w 5268687"/>
              <a:gd name="connsiteY2" fmla="*/ 413697 h 6001657"/>
              <a:gd name="connsiteX3" fmla="*/ 5268687 w 5268687"/>
              <a:gd name="connsiteY3" fmla="*/ 6001657 h 6001657"/>
              <a:gd name="connsiteX4" fmla="*/ 0 w 5268687"/>
              <a:gd name="connsiteY4" fmla="*/ 6001657 h 6001657"/>
              <a:gd name="connsiteX5" fmla="*/ 0 w 5268687"/>
              <a:gd name="connsiteY5" fmla="*/ 413697 h 6001657"/>
              <a:gd name="connsiteX6" fmla="*/ 413697 w 5268687"/>
              <a:gd name="connsiteY6" fmla="*/ 0 h 6001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68687" h="6001657">
                <a:moveTo>
                  <a:pt x="413697" y="0"/>
                </a:moveTo>
                <a:lnTo>
                  <a:pt x="4854990" y="0"/>
                </a:lnTo>
                <a:cubicBezTo>
                  <a:pt x="5083469" y="0"/>
                  <a:pt x="5268687" y="185218"/>
                  <a:pt x="5268687" y="413697"/>
                </a:cubicBezTo>
                <a:lnTo>
                  <a:pt x="5268687" y="6001657"/>
                </a:lnTo>
                <a:lnTo>
                  <a:pt x="0" y="6001657"/>
                </a:lnTo>
                <a:lnTo>
                  <a:pt x="0" y="413697"/>
                </a:lnTo>
                <a:cubicBezTo>
                  <a:pt x="0" y="185218"/>
                  <a:pt x="185218" y="0"/>
                  <a:pt x="413697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236977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3866" y="985840"/>
            <a:ext cx="14600268" cy="4279106"/>
          </a:xfrm>
        </p:spPr>
        <p:txBody>
          <a:bodyPr anchor="b">
            <a:normAutofit/>
          </a:bodyPr>
          <a:lstStyle>
            <a:lvl1pPr>
              <a:defRPr sz="5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43866" y="5403058"/>
            <a:ext cx="14600268" cy="2250281"/>
          </a:xfrm>
        </p:spPr>
        <p:txBody>
          <a:bodyPr/>
          <a:lstStyle>
            <a:lvl1pPr marL="0" indent="0" algn="ctr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911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693" y="914401"/>
            <a:ext cx="15530642" cy="198948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0693" y="3132479"/>
            <a:ext cx="7659006" cy="55543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60105" y="3132479"/>
            <a:ext cx="7641231" cy="55543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008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0693" y="914401"/>
            <a:ext cx="15530642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707" y="3132480"/>
            <a:ext cx="7318799" cy="1235868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0693" y="4368348"/>
            <a:ext cx="7660812" cy="4318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603005" y="3132480"/>
            <a:ext cx="7298331" cy="1235868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4368348"/>
            <a:ext cx="7643036" cy="4318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185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9/6/2024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128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9/6/2024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520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5843" y="914400"/>
            <a:ext cx="5898356" cy="3543300"/>
          </a:xfrm>
        </p:spPr>
        <p:txBody>
          <a:bodyPr anchor="b">
            <a:normAutofit/>
          </a:bodyPr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17096" y="914400"/>
            <a:ext cx="9284238" cy="77724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5843" y="4457700"/>
            <a:ext cx="5898356" cy="4229099"/>
          </a:xfrm>
        </p:spPr>
        <p:txBody>
          <a:bodyPr/>
          <a:lstStyle>
            <a:lvl1pPr marL="0" indent="0" algn="ctr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595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5841" y="914400"/>
            <a:ext cx="8894660" cy="354330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137206" y="1138322"/>
            <a:ext cx="4883034" cy="7324557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0691" y="4457700"/>
            <a:ext cx="8902425" cy="4229100"/>
          </a:xfrm>
        </p:spPr>
        <p:txBody>
          <a:bodyPr>
            <a:normAutofit/>
          </a:bodyPr>
          <a:lstStyle>
            <a:lvl1pPr marL="0" indent="0" algn="ctr">
              <a:buNone/>
              <a:defRPr sz="27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59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0693" y="914401"/>
            <a:ext cx="15530642" cy="19894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693" y="3144096"/>
            <a:ext cx="15530643" cy="55427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518104" y="8824913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9/6/2024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0692" y="8824913"/>
            <a:ext cx="10009298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771017" y="8824913"/>
            <a:ext cx="1130318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0861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0" r:id="rId1"/>
    <p:sldLayoutId id="2147483911" r:id="rId2"/>
    <p:sldLayoutId id="2147483912" r:id="rId3"/>
    <p:sldLayoutId id="2147483913" r:id="rId4"/>
    <p:sldLayoutId id="2147483914" r:id="rId5"/>
    <p:sldLayoutId id="2147483915" r:id="rId6"/>
    <p:sldLayoutId id="2147483916" r:id="rId7"/>
    <p:sldLayoutId id="2147483917" r:id="rId8"/>
    <p:sldLayoutId id="2147483918" r:id="rId9"/>
    <p:sldLayoutId id="2147483919" r:id="rId10"/>
    <p:sldLayoutId id="2147483920" r:id="rId11"/>
    <p:sldLayoutId id="2147483921" r:id="rId12"/>
    <p:sldLayoutId id="2147483922" r:id="rId13"/>
    <p:sldLayoutId id="2147483923" r:id="rId14"/>
    <p:sldLayoutId id="2147483924" r:id="rId15"/>
    <p:sldLayoutId id="2147483925" r:id="rId16"/>
    <p:sldLayoutId id="2147483926" r:id="rId17"/>
    <p:sldLayoutId id="2147483928" r:id="rId18"/>
    <p:sldLayoutId id="2147483929" r:id="rId19"/>
    <p:sldLayoutId id="2147483931" r:id="rId20"/>
    <p:sldLayoutId id="2147483935" r:id="rId21"/>
    <p:sldLayoutId id="2147483655" r:id="rId22"/>
    <p:sldLayoutId id="2147483656" r:id="rId23"/>
  </p:sldLayoutIdLst>
  <p:transition spd="slow">
    <p:wipe/>
  </p:transition>
  <p:txStyles>
    <p:titleStyle>
      <a:lvl1pPr algn="ctr" defTabSz="1371600" rtl="0" eaLnBrk="1" latinLnBrk="0" hangingPunct="1">
        <a:lnSpc>
          <a:spcPct val="90000"/>
        </a:lnSpc>
        <a:spcBef>
          <a:spcPct val="0"/>
        </a:spcBef>
        <a:buNone/>
        <a:defRPr sz="51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120000"/>
        </a:lnSpc>
        <a:spcBef>
          <a:spcPts val="150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4" userDrawn="1">
          <p15:clr>
            <a:srgbClr val="F26B43"/>
          </p15:clr>
        </p15:guide>
        <p15:guide id="2" orient="horz" pos="6156" userDrawn="1">
          <p15:clr>
            <a:srgbClr val="F26B43"/>
          </p15:clr>
        </p15:guide>
        <p15:guide id="3" pos="360" userDrawn="1">
          <p15:clr>
            <a:srgbClr val="F26B43"/>
          </p15:clr>
        </p15:guide>
        <p15:guide id="4" pos="11160" userDrawn="1">
          <p15:clr>
            <a:srgbClr val="F26B43"/>
          </p15:clr>
        </p15:guide>
        <p15:guide id="5" pos="5760" userDrawn="1">
          <p15:clr>
            <a:srgbClr val="F26B43"/>
          </p15:clr>
        </p15:guide>
        <p15:guide id="6" orient="horz" pos="32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E1F9480-C1FF-D7A9-EDA6-E7269E432964}"/>
              </a:ext>
            </a:extLst>
          </p:cNvPr>
          <p:cNvSpPr txBox="1"/>
          <p:nvPr/>
        </p:nvSpPr>
        <p:spPr>
          <a:xfrm>
            <a:off x="4689987" y="8495492"/>
            <a:ext cx="91440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Assignment 01</a:t>
            </a:r>
            <a:endParaRPr lang="en-US" sz="4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4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Group 05-CIS</a:t>
            </a:r>
          </a:p>
          <a:p>
            <a:pPr algn="ctr"/>
            <a:endParaRPr lang="en-US" sz="4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1D4DAC-5C67-AD28-4BFC-1845ED6D941C}"/>
              </a:ext>
            </a:extLst>
          </p:cNvPr>
          <p:cNvSpPr txBox="1"/>
          <p:nvPr/>
        </p:nvSpPr>
        <p:spPr>
          <a:xfrm>
            <a:off x="3193026" y="3694162"/>
            <a:ext cx="12499258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800" dirty="0">
                <a:solidFill>
                  <a:srgbClr val="FF8C6D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Communication in</a:t>
            </a:r>
          </a:p>
          <a:p>
            <a:pPr algn="ctr"/>
            <a:r>
              <a:rPr lang="en-US" sz="8800" dirty="0">
                <a:solidFill>
                  <a:srgbClr val="FF8C6D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Organization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3B656C-DE4B-4BBF-26F5-5D0B0B6CF7AB}"/>
              </a:ext>
            </a:extLst>
          </p:cNvPr>
          <p:cNvSpPr txBox="1"/>
          <p:nvPr/>
        </p:nvSpPr>
        <p:spPr>
          <a:xfrm>
            <a:off x="4572000" y="601464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IS1110-Communication Skills</a:t>
            </a:r>
          </a:p>
        </p:txBody>
      </p:sp>
    </p:spTree>
    <p:extLst>
      <p:ext uri="{BB962C8B-B14F-4D97-AF65-F5344CB8AC3E}">
        <p14:creationId xmlns:p14="http://schemas.microsoft.com/office/powerpoint/2010/main" val="1071413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1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4236" y="545676"/>
            <a:ext cx="14688404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Franklin Gothic Demi Cond" panose="020B0706030402020204" pitchFamily="34" charset="0"/>
              </a:rPr>
              <a:t>CHANNELS </a:t>
            </a:r>
            <a:r>
              <a:rPr lang="en-US" sz="4800" b="1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Franklin Gothic Demi Cond" panose="020B0706030402020204" pitchFamily="34" charset="0"/>
              </a:rPr>
              <a:t>OF EXTERNAL COMMUNICATION</a:t>
            </a:r>
            <a:endParaRPr lang="en-US" sz="4800" b="1" dirty="0">
              <a:solidFill>
                <a:schemeClr val="tx2">
                  <a:lumMod val="60000"/>
                  <a:lumOff val="40000"/>
                </a:schemeClr>
              </a:solidFill>
              <a:latin typeface="Franklin Gothic Demi Cond" panose="020B0706030402020204" pitchFamily="34" charset="0"/>
            </a:endParaRPr>
          </a:p>
          <a:p>
            <a:endParaRPr lang="en-US" sz="4800" b="1" dirty="0">
              <a:solidFill>
                <a:srgbClr val="272D2B"/>
              </a:solidFill>
              <a:latin typeface="Franklin Gothic Demi Cond" panose="020B07060304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82766" y="1572383"/>
            <a:ext cx="7618607" cy="9697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 dirty="0">
              <a:latin typeface="Arial" panose="020B0604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81E6550-B23A-0FC7-BD06-B5B09D342536}"/>
              </a:ext>
            </a:extLst>
          </p:cNvPr>
          <p:cNvGrpSpPr/>
          <p:nvPr/>
        </p:nvGrpSpPr>
        <p:grpSpPr>
          <a:xfrm>
            <a:off x="282766" y="4551185"/>
            <a:ext cx="11896995" cy="1040332"/>
            <a:chOff x="488207" y="2475102"/>
            <a:chExt cx="2324365" cy="327178"/>
          </a:xfrm>
        </p:grpSpPr>
        <p:sp>
          <p:nvSpPr>
            <p:cNvPr id="16" name="Rectangle: Rounded Corners 12">
              <a:extLst>
                <a:ext uri="{FF2B5EF4-FFF2-40B4-BE49-F238E27FC236}">
                  <a16:creationId xmlns:a16="http://schemas.microsoft.com/office/drawing/2014/main" id="{E04097C0-E629-78C5-BAD6-006A55DB7F78}"/>
                </a:ext>
              </a:extLst>
            </p:cNvPr>
            <p:cNvSpPr/>
            <p:nvPr/>
          </p:nvSpPr>
          <p:spPr>
            <a:xfrm>
              <a:off x="488207" y="2475102"/>
              <a:ext cx="1566034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7AF7687-D761-68A5-CF91-703E397C0AF2}"/>
                </a:ext>
              </a:extLst>
            </p:cNvPr>
            <p:cNvSpPr txBox="1"/>
            <p:nvPr/>
          </p:nvSpPr>
          <p:spPr>
            <a:xfrm>
              <a:off x="710180" y="2492742"/>
              <a:ext cx="2102392" cy="3095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4.Websites &amp; blogs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B715FF6-759E-0396-BC59-0E0F31C36940}"/>
              </a:ext>
            </a:extLst>
          </p:cNvPr>
          <p:cNvGrpSpPr/>
          <p:nvPr/>
        </p:nvGrpSpPr>
        <p:grpSpPr>
          <a:xfrm>
            <a:off x="299020" y="5373671"/>
            <a:ext cx="11871517" cy="1003616"/>
            <a:chOff x="472585" y="2766289"/>
            <a:chExt cx="2328098" cy="315631"/>
          </a:xfrm>
        </p:grpSpPr>
        <p:sp>
          <p:nvSpPr>
            <p:cNvPr id="20" name="Rectangle: Rounded Corners 12">
              <a:extLst>
                <a:ext uri="{FF2B5EF4-FFF2-40B4-BE49-F238E27FC236}">
                  <a16:creationId xmlns:a16="http://schemas.microsoft.com/office/drawing/2014/main" id="{3082856C-168E-BC0E-06A0-77B02FFE697E}"/>
                </a:ext>
              </a:extLst>
            </p:cNvPr>
            <p:cNvSpPr/>
            <p:nvPr/>
          </p:nvSpPr>
          <p:spPr>
            <a:xfrm>
              <a:off x="472585" y="2766289"/>
              <a:ext cx="1566034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2404C6C-6386-D2CB-D837-32269F594936}"/>
                </a:ext>
              </a:extLst>
            </p:cNvPr>
            <p:cNvSpPr txBox="1"/>
            <p:nvPr/>
          </p:nvSpPr>
          <p:spPr>
            <a:xfrm>
              <a:off x="698291" y="2772382"/>
              <a:ext cx="2102392" cy="3095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5.Advertising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74DF73B-191E-0979-0E9B-61AF018BCD87}"/>
              </a:ext>
            </a:extLst>
          </p:cNvPr>
          <p:cNvGrpSpPr/>
          <p:nvPr/>
        </p:nvGrpSpPr>
        <p:grpSpPr>
          <a:xfrm>
            <a:off x="310096" y="2961094"/>
            <a:ext cx="11918549" cy="984242"/>
            <a:chOff x="485839" y="2761627"/>
            <a:chExt cx="2324721" cy="309538"/>
          </a:xfrm>
        </p:grpSpPr>
        <p:sp>
          <p:nvSpPr>
            <p:cNvPr id="25" name="Rectangle: Rounded Corners 12">
              <a:extLst>
                <a:ext uri="{FF2B5EF4-FFF2-40B4-BE49-F238E27FC236}">
                  <a16:creationId xmlns:a16="http://schemas.microsoft.com/office/drawing/2014/main" id="{D62B4FC8-4B19-3335-912A-A63590108B84}"/>
                </a:ext>
              </a:extLst>
            </p:cNvPr>
            <p:cNvSpPr/>
            <p:nvPr/>
          </p:nvSpPr>
          <p:spPr>
            <a:xfrm>
              <a:off x="485839" y="2766289"/>
              <a:ext cx="1552780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7D1A014-D76F-0076-939F-0480B66B8ABE}"/>
                </a:ext>
              </a:extLst>
            </p:cNvPr>
            <p:cNvSpPr txBox="1"/>
            <p:nvPr/>
          </p:nvSpPr>
          <p:spPr>
            <a:xfrm>
              <a:off x="708168" y="2761627"/>
              <a:ext cx="2102392" cy="3095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2.</a:t>
              </a:r>
              <a:r>
                <a:rPr lang="en-US" sz="28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News letters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CC6F5DA-EF50-9035-C5A1-45EC2C03EFD8}"/>
              </a:ext>
            </a:extLst>
          </p:cNvPr>
          <p:cNvGrpSpPr/>
          <p:nvPr/>
        </p:nvGrpSpPr>
        <p:grpSpPr>
          <a:xfrm>
            <a:off x="310096" y="6182570"/>
            <a:ext cx="11839353" cy="1012868"/>
            <a:chOff x="472585" y="2766289"/>
            <a:chExt cx="2321351" cy="318541"/>
          </a:xfrm>
        </p:grpSpPr>
        <p:sp>
          <p:nvSpPr>
            <p:cNvPr id="28" name="Rectangle: Rounded Corners 12">
              <a:extLst>
                <a:ext uri="{FF2B5EF4-FFF2-40B4-BE49-F238E27FC236}">
                  <a16:creationId xmlns:a16="http://schemas.microsoft.com/office/drawing/2014/main" id="{C283D6D5-169F-91C9-4CAD-947E47A5FBE0}"/>
                </a:ext>
              </a:extLst>
            </p:cNvPr>
            <p:cNvSpPr/>
            <p:nvPr/>
          </p:nvSpPr>
          <p:spPr>
            <a:xfrm>
              <a:off x="472585" y="2766289"/>
              <a:ext cx="1566034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851A51F-9AC0-98D7-A84C-45006E795CCA}"/>
                </a:ext>
              </a:extLst>
            </p:cNvPr>
            <p:cNvSpPr txBox="1"/>
            <p:nvPr/>
          </p:nvSpPr>
          <p:spPr>
            <a:xfrm>
              <a:off x="691544" y="2775291"/>
              <a:ext cx="2102392" cy="3095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6.Public speaking &amp; events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BB397EBD-EF7B-600E-2A44-2FDA2A6F66AA}"/>
              </a:ext>
            </a:extLst>
          </p:cNvPr>
          <p:cNvSpPr txBox="1"/>
          <p:nvPr/>
        </p:nvSpPr>
        <p:spPr>
          <a:xfrm>
            <a:off x="1370842" y="2177151"/>
            <a:ext cx="10124766" cy="4070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20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502040204020203" pitchFamily="34" charset="-34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B82E6A9-077E-9E3D-E4CF-E8E438E593DA}"/>
              </a:ext>
            </a:extLst>
          </p:cNvPr>
          <p:cNvGrpSpPr/>
          <p:nvPr/>
        </p:nvGrpSpPr>
        <p:grpSpPr>
          <a:xfrm>
            <a:off x="310096" y="6993262"/>
            <a:ext cx="11859389" cy="1265214"/>
            <a:chOff x="474508" y="2798425"/>
            <a:chExt cx="2326044" cy="397902"/>
          </a:xfrm>
        </p:grpSpPr>
        <p:sp>
          <p:nvSpPr>
            <p:cNvPr id="33" name="Rectangle: Rounded Corners 12">
              <a:extLst>
                <a:ext uri="{FF2B5EF4-FFF2-40B4-BE49-F238E27FC236}">
                  <a16:creationId xmlns:a16="http://schemas.microsoft.com/office/drawing/2014/main" id="{9992018A-0B86-E8B1-5BA3-3C44F6F1F21A}"/>
                </a:ext>
              </a:extLst>
            </p:cNvPr>
            <p:cNvSpPr/>
            <p:nvPr/>
          </p:nvSpPr>
          <p:spPr>
            <a:xfrm>
              <a:off x="474508" y="2798425"/>
              <a:ext cx="1566034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45BBF0A-EC79-5175-1447-0859B722B678}"/>
                </a:ext>
              </a:extLst>
            </p:cNvPr>
            <p:cNvSpPr txBox="1"/>
            <p:nvPr/>
          </p:nvSpPr>
          <p:spPr>
            <a:xfrm>
              <a:off x="698160" y="2799674"/>
              <a:ext cx="2102392" cy="3966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7</a:t>
              </a:r>
              <a:r>
                <a:rPr lang="en-US" sz="2800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.</a:t>
              </a:r>
              <a:r>
                <a:rPr lang="en-US" sz="2800" b="1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Sponsorships &amp; Partnerships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Iskoola Pota" panose="020B0502040204020203" pitchFamily="34" charset="0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17BE6BA0-E957-0A6C-1FE7-37037618368B}"/>
              </a:ext>
            </a:extLst>
          </p:cNvPr>
          <p:cNvGrpSpPr/>
          <p:nvPr/>
        </p:nvGrpSpPr>
        <p:grpSpPr>
          <a:xfrm>
            <a:off x="310096" y="7745008"/>
            <a:ext cx="11860440" cy="1280702"/>
            <a:chOff x="463573" y="2735253"/>
            <a:chExt cx="2326250" cy="402773"/>
          </a:xfrm>
        </p:grpSpPr>
        <p:sp>
          <p:nvSpPr>
            <p:cNvPr id="11" name="Rectangle: Rounded Corners 12">
              <a:extLst>
                <a:ext uri="{FF2B5EF4-FFF2-40B4-BE49-F238E27FC236}">
                  <a16:creationId xmlns:a16="http://schemas.microsoft.com/office/drawing/2014/main" id="{E605742A-18D7-0890-62C1-D9109A08E7CC}"/>
                </a:ext>
              </a:extLst>
            </p:cNvPr>
            <p:cNvSpPr/>
            <p:nvPr/>
          </p:nvSpPr>
          <p:spPr>
            <a:xfrm>
              <a:off x="463573" y="2735253"/>
              <a:ext cx="1566034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7C9B486-F604-01B5-F4B7-5B0E43E26A03}"/>
                </a:ext>
              </a:extLst>
            </p:cNvPr>
            <p:cNvSpPr txBox="1"/>
            <p:nvPr/>
          </p:nvSpPr>
          <p:spPr>
            <a:xfrm>
              <a:off x="687431" y="2741373"/>
              <a:ext cx="2102392" cy="3966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8.Customer support channels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Iskoola Pota" panose="020B0502040204020203" pitchFamily="34" charset="0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94FF994D-2833-8832-070A-EB2F54199D63}"/>
              </a:ext>
            </a:extLst>
          </p:cNvPr>
          <p:cNvGrpSpPr/>
          <p:nvPr/>
        </p:nvGrpSpPr>
        <p:grpSpPr>
          <a:xfrm>
            <a:off x="343465" y="2199099"/>
            <a:ext cx="11895432" cy="984242"/>
            <a:chOff x="462622" y="2474055"/>
            <a:chExt cx="2320212" cy="309538"/>
          </a:xfrm>
        </p:grpSpPr>
        <p:sp>
          <p:nvSpPr>
            <p:cNvPr id="42" name="Rectangle: Rounded Corners 12">
              <a:extLst>
                <a:ext uri="{FF2B5EF4-FFF2-40B4-BE49-F238E27FC236}">
                  <a16:creationId xmlns:a16="http://schemas.microsoft.com/office/drawing/2014/main" id="{26A3E57A-3F31-57E7-7B1F-0A03EE603625}"/>
                </a:ext>
              </a:extLst>
            </p:cNvPr>
            <p:cNvSpPr/>
            <p:nvPr/>
          </p:nvSpPr>
          <p:spPr>
            <a:xfrm>
              <a:off x="462622" y="2474142"/>
              <a:ext cx="1552780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15C3391-D7F8-CAA3-6D81-AF29D27CD12F}"/>
                </a:ext>
              </a:extLst>
            </p:cNvPr>
            <p:cNvSpPr txBox="1"/>
            <p:nvPr/>
          </p:nvSpPr>
          <p:spPr>
            <a:xfrm>
              <a:off x="680442" y="2474055"/>
              <a:ext cx="2102392" cy="3095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1.Social media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F17E46C-927F-DAFA-3EAC-FFDC453BFC46}"/>
              </a:ext>
            </a:extLst>
          </p:cNvPr>
          <p:cNvGrpSpPr/>
          <p:nvPr/>
        </p:nvGrpSpPr>
        <p:grpSpPr>
          <a:xfrm>
            <a:off x="310096" y="3748983"/>
            <a:ext cx="11918549" cy="996831"/>
            <a:chOff x="485839" y="2766289"/>
            <a:chExt cx="2324721" cy="313497"/>
          </a:xfrm>
        </p:grpSpPr>
        <p:sp>
          <p:nvSpPr>
            <p:cNvPr id="47" name="Rectangle: Rounded Corners 12">
              <a:extLst>
                <a:ext uri="{FF2B5EF4-FFF2-40B4-BE49-F238E27FC236}">
                  <a16:creationId xmlns:a16="http://schemas.microsoft.com/office/drawing/2014/main" id="{CE3788D8-CAEF-5059-F179-676B24330069}"/>
                </a:ext>
              </a:extLst>
            </p:cNvPr>
            <p:cNvSpPr/>
            <p:nvPr/>
          </p:nvSpPr>
          <p:spPr>
            <a:xfrm>
              <a:off x="485839" y="2766289"/>
              <a:ext cx="1552780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B159696-278E-F014-ABE7-9A34889F2A10}"/>
                </a:ext>
              </a:extLst>
            </p:cNvPr>
            <p:cNvSpPr txBox="1"/>
            <p:nvPr/>
          </p:nvSpPr>
          <p:spPr>
            <a:xfrm>
              <a:off x="708168" y="2770247"/>
              <a:ext cx="2102392" cy="3095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3.Direct mail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4A43A3F3-1236-6DE1-8809-4EFDFDACB4A3}"/>
              </a:ext>
            </a:extLst>
          </p:cNvPr>
          <p:cNvSpPr/>
          <p:nvPr/>
        </p:nvSpPr>
        <p:spPr>
          <a:xfrm>
            <a:off x="14592989" y="0"/>
            <a:ext cx="3687097" cy="102870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026BEDBF-F299-8FCD-35E5-FB058C9FED58}"/>
              </a:ext>
            </a:extLst>
          </p:cNvPr>
          <p:cNvGrpSpPr/>
          <p:nvPr/>
        </p:nvGrpSpPr>
        <p:grpSpPr>
          <a:xfrm>
            <a:off x="333375" y="8571277"/>
            <a:ext cx="11865629" cy="1013343"/>
            <a:chOff x="485839" y="2766290"/>
            <a:chExt cx="2314399" cy="318690"/>
          </a:xfrm>
        </p:grpSpPr>
        <p:sp>
          <p:nvSpPr>
            <p:cNvPr id="50" name="Rectangle: Rounded Corners 12">
              <a:extLst>
                <a:ext uri="{FF2B5EF4-FFF2-40B4-BE49-F238E27FC236}">
                  <a16:creationId xmlns:a16="http://schemas.microsoft.com/office/drawing/2014/main" id="{FB37B8D6-6D54-378E-2A99-FFB63EE2F138}"/>
                </a:ext>
              </a:extLst>
            </p:cNvPr>
            <p:cNvSpPr/>
            <p:nvPr/>
          </p:nvSpPr>
          <p:spPr>
            <a:xfrm>
              <a:off x="485839" y="2766290"/>
              <a:ext cx="1552780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E4681B02-709D-1240-B9FD-58D872A287C4}"/>
                </a:ext>
              </a:extLst>
            </p:cNvPr>
            <p:cNvSpPr txBox="1"/>
            <p:nvPr/>
          </p:nvSpPr>
          <p:spPr>
            <a:xfrm>
              <a:off x="697846" y="2775441"/>
              <a:ext cx="2102392" cy="3095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9.Press Release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38BE1BE-CBBF-E679-C544-F0CE4737E0BA}"/>
              </a:ext>
            </a:extLst>
          </p:cNvPr>
          <p:cNvGrpSpPr/>
          <p:nvPr/>
        </p:nvGrpSpPr>
        <p:grpSpPr>
          <a:xfrm>
            <a:off x="343465" y="9415612"/>
            <a:ext cx="11839441" cy="595198"/>
            <a:chOff x="485839" y="2747759"/>
            <a:chExt cx="2309291" cy="187186"/>
          </a:xfrm>
        </p:grpSpPr>
        <p:sp>
          <p:nvSpPr>
            <p:cNvPr id="53" name="Rectangle: Rounded Corners 12">
              <a:extLst>
                <a:ext uri="{FF2B5EF4-FFF2-40B4-BE49-F238E27FC236}">
                  <a16:creationId xmlns:a16="http://schemas.microsoft.com/office/drawing/2014/main" id="{D9691BB3-A620-0C80-0BE0-FFA8B48E6A3B}"/>
                </a:ext>
              </a:extLst>
            </p:cNvPr>
            <p:cNvSpPr/>
            <p:nvPr/>
          </p:nvSpPr>
          <p:spPr>
            <a:xfrm>
              <a:off x="485839" y="2747759"/>
              <a:ext cx="1552780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2F0B9B4-AA53-4689-1F40-D849B8238235}"/>
                </a:ext>
              </a:extLst>
            </p:cNvPr>
            <p:cNvSpPr txBox="1"/>
            <p:nvPr/>
          </p:nvSpPr>
          <p:spPr>
            <a:xfrm>
              <a:off x="692738" y="2770839"/>
              <a:ext cx="2102392" cy="1641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10.Corporate Social Responsibility</a:t>
              </a: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pic>
        <p:nvPicPr>
          <p:cNvPr id="35" name="Picture 34">
            <a:extLst>
              <a:ext uri="{FF2B5EF4-FFF2-40B4-BE49-F238E27FC236}">
                <a16:creationId xmlns:a16="http://schemas.microsoft.com/office/drawing/2014/main" id="{E44A9301-6796-538F-27A8-2983B9B973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1604" y="3148977"/>
            <a:ext cx="8840250" cy="494525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18" name="Text Box 1"/>
          <p:cNvSpPr txBox="1"/>
          <p:nvPr/>
        </p:nvSpPr>
        <p:spPr>
          <a:xfrm>
            <a:off x="17018705" y="9263349"/>
            <a:ext cx="925830" cy="769441"/>
          </a:xfrm>
          <a:prstGeom prst="rect">
            <a:avLst/>
          </a:prstGeom>
          <a:solidFill>
            <a:srgbClr val="FFC3B3"/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09</a:t>
            </a:r>
          </a:p>
        </p:txBody>
      </p:sp>
    </p:spTree>
    <p:extLst>
      <p:ext uri="{BB962C8B-B14F-4D97-AF65-F5344CB8AC3E}">
        <p14:creationId xmlns:p14="http://schemas.microsoft.com/office/powerpoint/2010/main" val="1040628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10237309" y="3440348"/>
            <a:ext cx="4265784" cy="4566759"/>
            <a:chOff x="1383927" y="2305986"/>
            <a:chExt cx="2996995" cy="3208450"/>
          </a:xfrm>
        </p:grpSpPr>
        <p:sp>
          <p:nvSpPr>
            <p:cNvPr id="18" name="Freeform 27"/>
            <p:cNvSpPr/>
            <p:nvPr/>
          </p:nvSpPr>
          <p:spPr bwMode="auto">
            <a:xfrm>
              <a:off x="1383927" y="2305986"/>
              <a:ext cx="2996995" cy="3208448"/>
            </a:xfrm>
            <a:custGeom>
              <a:avLst/>
              <a:gdLst>
                <a:gd name="T0" fmla="*/ 1328 w 2126"/>
                <a:gd name="T1" fmla="*/ 277 h 2276"/>
                <a:gd name="T2" fmla="*/ 171 w 2126"/>
                <a:gd name="T3" fmla="*/ 0 h 2276"/>
                <a:gd name="T4" fmla="*/ 15 w 2126"/>
                <a:gd name="T5" fmla="*/ 31 h 2276"/>
                <a:gd name="T6" fmla="*/ 15 w 2126"/>
                <a:gd name="T7" fmla="*/ 285 h 2276"/>
                <a:gd name="T8" fmla="*/ 637 w 2126"/>
                <a:gd name="T9" fmla="*/ 1111 h 2276"/>
                <a:gd name="T10" fmla="*/ 642 w 2126"/>
                <a:gd name="T11" fmla="*/ 1118 h 2276"/>
                <a:gd name="T12" fmla="*/ 251 w 2126"/>
                <a:gd name="T13" fmla="*/ 1646 h 2276"/>
                <a:gd name="T14" fmla="*/ 41 w 2126"/>
                <a:gd name="T15" fmla="*/ 1928 h 2276"/>
                <a:gd name="T16" fmla="*/ 0 w 2126"/>
                <a:gd name="T17" fmla="*/ 2250 h 2276"/>
                <a:gd name="T18" fmla="*/ 152 w 2126"/>
                <a:gd name="T19" fmla="*/ 2276 h 2276"/>
                <a:gd name="T20" fmla="*/ 1324 w 2126"/>
                <a:gd name="T21" fmla="*/ 2030 h 2276"/>
                <a:gd name="T22" fmla="*/ 1619 w 2126"/>
                <a:gd name="T23" fmla="*/ 1701 h 2276"/>
                <a:gd name="T24" fmla="*/ 2126 w 2126"/>
                <a:gd name="T25" fmla="*/ 1137 h 2276"/>
                <a:gd name="T26" fmla="*/ 1328 w 2126"/>
                <a:gd name="T27" fmla="*/ 277 h 2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26" h="2276">
                  <a:moveTo>
                    <a:pt x="1328" y="277"/>
                  </a:moveTo>
                  <a:lnTo>
                    <a:pt x="171" y="0"/>
                  </a:lnTo>
                  <a:lnTo>
                    <a:pt x="15" y="31"/>
                  </a:lnTo>
                  <a:lnTo>
                    <a:pt x="15" y="285"/>
                  </a:lnTo>
                  <a:lnTo>
                    <a:pt x="637" y="1111"/>
                  </a:lnTo>
                  <a:lnTo>
                    <a:pt x="642" y="1118"/>
                  </a:lnTo>
                  <a:lnTo>
                    <a:pt x="251" y="1646"/>
                  </a:lnTo>
                  <a:lnTo>
                    <a:pt x="41" y="1928"/>
                  </a:lnTo>
                  <a:lnTo>
                    <a:pt x="0" y="2250"/>
                  </a:lnTo>
                  <a:lnTo>
                    <a:pt x="152" y="2276"/>
                  </a:lnTo>
                  <a:lnTo>
                    <a:pt x="1324" y="2030"/>
                  </a:lnTo>
                  <a:lnTo>
                    <a:pt x="1619" y="1701"/>
                  </a:lnTo>
                  <a:lnTo>
                    <a:pt x="2126" y="1137"/>
                  </a:lnTo>
                  <a:lnTo>
                    <a:pt x="1328" y="277"/>
                  </a:lnTo>
                  <a:close/>
                </a:path>
              </a:pathLst>
            </a:custGeom>
            <a:solidFill>
              <a:schemeClr val="accent2"/>
            </a:solidFill>
            <a:ln w="3175" cap="rnd">
              <a:solidFill>
                <a:srgbClr val="FF9478"/>
              </a:solidFill>
            </a:ln>
          </p:spPr>
          <p:txBody>
            <a:bodyPr vert="horz" wrap="square" lIns="137160" tIns="68580" rIns="137160" bIns="68580" numCol="1" anchor="t" anchorCtr="0" compatLnSpc="1"/>
            <a:lstStyle/>
            <a:p>
              <a:endParaRPr lang="en-US" sz="4050" dirty="0">
                <a:latin typeface="Arial" panose="020B0604020202020204" pitchFamily="34" charset="0"/>
              </a:endParaRPr>
            </a:p>
          </p:txBody>
        </p:sp>
        <p:sp>
          <p:nvSpPr>
            <p:cNvPr id="19" name="Freeform 28"/>
            <p:cNvSpPr/>
            <p:nvPr/>
          </p:nvSpPr>
          <p:spPr bwMode="auto">
            <a:xfrm>
              <a:off x="1383927" y="2305986"/>
              <a:ext cx="1505546" cy="3208448"/>
            </a:xfrm>
            <a:custGeom>
              <a:avLst/>
              <a:gdLst>
                <a:gd name="T0" fmla="*/ 1068 w 1068"/>
                <a:gd name="T1" fmla="*/ 1111 h 2276"/>
                <a:gd name="T2" fmla="*/ 171 w 1068"/>
                <a:gd name="T3" fmla="*/ 0 h 2276"/>
                <a:gd name="T4" fmla="*/ 15 w 1068"/>
                <a:gd name="T5" fmla="*/ 31 h 2276"/>
                <a:gd name="T6" fmla="*/ 15 w 1068"/>
                <a:gd name="T7" fmla="*/ 285 h 2276"/>
                <a:gd name="T8" fmla="*/ 637 w 1068"/>
                <a:gd name="T9" fmla="*/ 1111 h 2276"/>
                <a:gd name="T10" fmla="*/ 642 w 1068"/>
                <a:gd name="T11" fmla="*/ 1118 h 2276"/>
                <a:gd name="T12" fmla="*/ 251 w 1068"/>
                <a:gd name="T13" fmla="*/ 1646 h 2276"/>
                <a:gd name="T14" fmla="*/ 251 w 1068"/>
                <a:gd name="T15" fmla="*/ 1646 h 2276"/>
                <a:gd name="T16" fmla="*/ 41 w 1068"/>
                <a:gd name="T17" fmla="*/ 1928 h 2276"/>
                <a:gd name="T18" fmla="*/ 0 w 1068"/>
                <a:gd name="T19" fmla="*/ 2250 h 2276"/>
                <a:gd name="T20" fmla="*/ 152 w 1068"/>
                <a:gd name="T21" fmla="*/ 2276 h 2276"/>
                <a:gd name="T22" fmla="*/ 1068 w 1068"/>
                <a:gd name="T23" fmla="*/ 1111 h 2276"/>
                <a:gd name="T24" fmla="*/ 1068 w 1068"/>
                <a:gd name="T25" fmla="*/ 1111 h 2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68" h="2276">
                  <a:moveTo>
                    <a:pt x="1068" y="1111"/>
                  </a:moveTo>
                  <a:lnTo>
                    <a:pt x="171" y="0"/>
                  </a:lnTo>
                  <a:lnTo>
                    <a:pt x="15" y="31"/>
                  </a:lnTo>
                  <a:lnTo>
                    <a:pt x="15" y="285"/>
                  </a:lnTo>
                  <a:lnTo>
                    <a:pt x="637" y="1111"/>
                  </a:lnTo>
                  <a:lnTo>
                    <a:pt x="642" y="1118"/>
                  </a:lnTo>
                  <a:lnTo>
                    <a:pt x="251" y="1646"/>
                  </a:lnTo>
                  <a:lnTo>
                    <a:pt x="251" y="1646"/>
                  </a:lnTo>
                  <a:lnTo>
                    <a:pt x="41" y="1928"/>
                  </a:lnTo>
                  <a:lnTo>
                    <a:pt x="0" y="2250"/>
                  </a:lnTo>
                  <a:lnTo>
                    <a:pt x="152" y="2276"/>
                  </a:lnTo>
                  <a:lnTo>
                    <a:pt x="1068" y="1111"/>
                  </a:lnTo>
                  <a:lnTo>
                    <a:pt x="1068" y="1111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3175" cap="rnd">
              <a:solidFill>
                <a:schemeClr val="bg1"/>
              </a:solidFill>
            </a:ln>
          </p:spPr>
          <p:txBody>
            <a:bodyPr vert="horz" wrap="square" lIns="137160" tIns="68580" rIns="137160" bIns="68580" numCol="1" anchor="t" anchorCtr="0" compatLnSpc="1"/>
            <a:lstStyle/>
            <a:p>
              <a:endParaRPr lang="en-US" sz="4050" dirty="0">
                <a:latin typeface="Arial" panose="020B0604020202020204" pitchFamily="34" charset="0"/>
              </a:endParaRPr>
            </a:p>
          </p:txBody>
        </p:sp>
        <p:sp>
          <p:nvSpPr>
            <p:cNvPr id="20" name="Freeform 29"/>
            <p:cNvSpPr/>
            <p:nvPr/>
          </p:nvSpPr>
          <p:spPr bwMode="auto">
            <a:xfrm>
              <a:off x="1598198" y="3872149"/>
              <a:ext cx="2782722" cy="1642287"/>
            </a:xfrm>
            <a:custGeom>
              <a:avLst/>
              <a:gdLst>
                <a:gd name="T0" fmla="*/ 916 w 1974"/>
                <a:gd name="T1" fmla="*/ 0 h 1165"/>
                <a:gd name="T2" fmla="*/ 1974 w 1974"/>
                <a:gd name="T3" fmla="*/ 26 h 1165"/>
                <a:gd name="T4" fmla="*/ 1467 w 1974"/>
                <a:gd name="T5" fmla="*/ 590 h 1165"/>
                <a:gd name="T6" fmla="*/ 1172 w 1974"/>
                <a:gd name="T7" fmla="*/ 919 h 1165"/>
                <a:gd name="T8" fmla="*/ 0 w 1974"/>
                <a:gd name="T9" fmla="*/ 1165 h 1165"/>
                <a:gd name="T10" fmla="*/ 916 w 1974"/>
                <a:gd name="T11" fmla="*/ 0 h 1165"/>
                <a:gd name="T12" fmla="*/ 916 w 1974"/>
                <a:gd name="T13" fmla="*/ 0 h 1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74" h="1165">
                  <a:moveTo>
                    <a:pt x="916" y="0"/>
                  </a:moveTo>
                  <a:lnTo>
                    <a:pt x="1974" y="26"/>
                  </a:lnTo>
                  <a:lnTo>
                    <a:pt x="1467" y="590"/>
                  </a:lnTo>
                  <a:lnTo>
                    <a:pt x="1172" y="919"/>
                  </a:lnTo>
                  <a:lnTo>
                    <a:pt x="0" y="1165"/>
                  </a:lnTo>
                  <a:lnTo>
                    <a:pt x="916" y="0"/>
                  </a:lnTo>
                  <a:lnTo>
                    <a:pt x="916" y="0"/>
                  </a:lnTo>
                  <a:close/>
                </a:path>
              </a:pathLst>
            </a:custGeom>
            <a:solidFill>
              <a:schemeClr val="accent2"/>
            </a:solidFill>
            <a:ln w="3175" cap="rnd">
              <a:solidFill>
                <a:schemeClr val="bg1"/>
              </a:solidFill>
            </a:ln>
          </p:spPr>
          <p:txBody>
            <a:bodyPr vert="horz" wrap="square" lIns="137160" tIns="68580" rIns="137160" bIns="68580" numCol="1" anchor="t" anchorCtr="0" compatLnSpc="1"/>
            <a:lstStyle/>
            <a:p>
              <a:endParaRPr lang="en-US" sz="4050" dirty="0">
                <a:latin typeface="Arial" panose="020B0604020202020204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1820191" y="3401941"/>
            <a:ext cx="4402229" cy="4913880"/>
            <a:chOff x="2035201" y="2176294"/>
            <a:chExt cx="3092857" cy="3452326"/>
          </a:xfrm>
        </p:grpSpPr>
        <p:sp>
          <p:nvSpPr>
            <p:cNvPr id="22" name="Freeform 30"/>
            <p:cNvSpPr/>
            <p:nvPr/>
          </p:nvSpPr>
          <p:spPr bwMode="auto">
            <a:xfrm>
              <a:off x="2035202" y="2176294"/>
              <a:ext cx="3092854" cy="3452324"/>
            </a:xfrm>
            <a:custGeom>
              <a:avLst/>
              <a:gdLst>
                <a:gd name="T0" fmla="*/ 1295 w 2194"/>
                <a:gd name="T1" fmla="*/ 317 h 2449"/>
                <a:gd name="T2" fmla="*/ 189 w 2194"/>
                <a:gd name="T3" fmla="*/ 0 h 2449"/>
                <a:gd name="T4" fmla="*/ 9 w 2194"/>
                <a:gd name="T5" fmla="*/ 36 h 2449"/>
                <a:gd name="T6" fmla="*/ 7 w 2194"/>
                <a:gd name="T7" fmla="*/ 308 h 2449"/>
                <a:gd name="T8" fmla="*/ 743 w 2194"/>
                <a:gd name="T9" fmla="*/ 1203 h 2449"/>
                <a:gd name="T10" fmla="*/ 0 w 2194"/>
                <a:gd name="T11" fmla="*/ 2129 h 2449"/>
                <a:gd name="T12" fmla="*/ 0 w 2194"/>
                <a:gd name="T13" fmla="*/ 2420 h 2449"/>
                <a:gd name="T14" fmla="*/ 175 w 2194"/>
                <a:gd name="T15" fmla="*/ 2449 h 2449"/>
                <a:gd name="T16" fmla="*/ 1297 w 2194"/>
                <a:gd name="T17" fmla="*/ 2169 h 2449"/>
                <a:gd name="T18" fmla="*/ 1626 w 2194"/>
                <a:gd name="T19" fmla="*/ 1821 h 2449"/>
                <a:gd name="T20" fmla="*/ 2194 w 2194"/>
                <a:gd name="T21" fmla="*/ 1224 h 2449"/>
                <a:gd name="T22" fmla="*/ 1295 w 2194"/>
                <a:gd name="T23" fmla="*/ 317 h 2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94" h="2449">
                  <a:moveTo>
                    <a:pt x="1295" y="317"/>
                  </a:moveTo>
                  <a:lnTo>
                    <a:pt x="189" y="0"/>
                  </a:lnTo>
                  <a:lnTo>
                    <a:pt x="9" y="36"/>
                  </a:lnTo>
                  <a:lnTo>
                    <a:pt x="7" y="308"/>
                  </a:lnTo>
                  <a:lnTo>
                    <a:pt x="743" y="1203"/>
                  </a:lnTo>
                  <a:lnTo>
                    <a:pt x="0" y="2129"/>
                  </a:lnTo>
                  <a:lnTo>
                    <a:pt x="0" y="2420"/>
                  </a:lnTo>
                  <a:lnTo>
                    <a:pt x="175" y="2449"/>
                  </a:lnTo>
                  <a:lnTo>
                    <a:pt x="1297" y="2169"/>
                  </a:lnTo>
                  <a:lnTo>
                    <a:pt x="1626" y="1821"/>
                  </a:lnTo>
                  <a:lnTo>
                    <a:pt x="2194" y="1224"/>
                  </a:lnTo>
                  <a:lnTo>
                    <a:pt x="1295" y="317"/>
                  </a:lnTo>
                  <a:close/>
                </a:path>
              </a:pathLst>
            </a:custGeom>
            <a:solidFill>
              <a:schemeClr val="accent2"/>
            </a:solidFill>
            <a:ln w="3175" cap="rnd">
              <a:solidFill>
                <a:schemeClr val="accent4">
                  <a:lumMod val="60000"/>
                  <a:lumOff val="40000"/>
                </a:schemeClr>
              </a:solidFill>
            </a:ln>
          </p:spPr>
          <p:txBody>
            <a:bodyPr vert="horz" wrap="square" lIns="137160" tIns="68580" rIns="137160" bIns="68580" numCol="1" anchor="t" anchorCtr="0" compatLnSpc="1"/>
            <a:lstStyle/>
            <a:p>
              <a:endParaRPr lang="en-US" sz="4050" dirty="0">
                <a:latin typeface="Arial" panose="020B0604020202020204" pitchFamily="34" charset="0"/>
              </a:endParaRPr>
            </a:p>
          </p:txBody>
        </p:sp>
        <p:sp>
          <p:nvSpPr>
            <p:cNvPr id="23" name="Freeform 31"/>
            <p:cNvSpPr/>
            <p:nvPr/>
          </p:nvSpPr>
          <p:spPr bwMode="auto">
            <a:xfrm>
              <a:off x="2035201" y="2176294"/>
              <a:ext cx="1752242" cy="3452324"/>
            </a:xfrm>
            <a:custGeom>
              <a:avLst/>
              <a:gdLst>
                <a:gd name="T0" fmla="*/ 1243 w 1243"/>
                <a:gd name="T1" fmla="*/ 1196 h 2449"/>
                <a:gd name="T2" fmla="*/ 189 w 1243"/>
                <a:gd name="T3" fmla="*/ 0 h 2449"/>
                <a:gd name="T4" fmla="*/ 9 w 1243"/>
                <a:gd name="T5" fmla="*/ 36 h 2449"/>
                <a:gd name="T6" fmla="*/ 7 w 1243"/>
                <a:gd name="T7" fmla="*/ 308 h 2449"/>
                <a:gd name="T8" fmla="*/ 743 w 1243"/>
                <a:gd name="T9" fmla="*/ 1203 h 2449"/>
                <a:gd name="T10" fmla="*/ 0 w 1243"/>
                <a:gd name="T11" fmla="*/ 2129 h 2449"/>
                <a:gd name="T12" fmla="*/ 0 w 1243"/>
                <a:gd name="T13" fmla="*/ 2420 h 2449"/>
                <a:gd name="T14" fmla="*/ 175 w 1243"/>
                <a:gd name="T15" fmla="*/ 2449 h 2449"/>
                <a:gd name="T16" fmla="*/ 1243 w 1243"/>
                <a:gd name="T17" fmla="*/ 1196 h 2449"/>
                <a:gd name="T18" fmla="*/ 1243 w 1243"/>
                <a:gd name="T19" fmla="*/ 1196 h 2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43" h="2449">
                  <a:moveTo>
                    <a:pt x="1243" y="1196"/>
                  </a:moveTo>
                  <a:lnTo>
                    <a:pt x="189" y="0"/>
                  </a:lnTo>
                  <a:lnTo>
                    <a:pt x="9" y="36"/>
                  </a:lnTo>
                  <a:lnTo>
                    <a:pt x="7" y="308"/>
                  </a:lnTo>
                  <a:lnTo>
                    <a:pt x="743" y="1203"/>
                  </a:lnTo>
                  <a:lnTo>
                    <a:pt x="0" y="2129"/>
                  </a:lnTo>
                  <a:lnTo>
                    <a:pt x="0" y="2420"/>
                  </a:lnTo>
                  <a:lnTo>
                    <a:pt x="175" y="2449"/>
                  </a:lnTo>
                  <a:lnTo>
                    <a:pt x="1243" y="1196"/>
                  </a:lnTo>
                  <a:lnTo>
                    <a:pt x="1243" y="1196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3175" cap="rnd">
              <a:solidFill>
                <a:schemeClr val="bg1"/>
              </a:solidFill>
            </a:ln>
          </p:spPr>
          <p:txBody>
            <a:bodyPr vert="horz" wrap="square" lIns="137160" tIns="68580" rIns="137160" bIns="68580" numCol="1" anchor="t" anchorCtr="0" compatLnSpc="1"/>
            <a:lstStyle/>
            <a:p>
              <a:endParaRPr lang="en-US" sz="4050" dirty="0">
                <a:latin typeface="Arial" panose="020B0604020202020204" pitchFamily="34" charset="0"/>
              </a:endParaRPr>
            </a:p>
          </p:txBody>
        </p:sp>
        <p:sp>
          <p:nvSpPr>
            <p:cNvPr id="24" name="Freeform 32"/>
            <p:cNvSpPr/>
            <p:nvPr/>
          </p:nvSpPr>
          <p:spPr bwMode="auto">
            <a:xfrm>
              <a:off x="2281898" y="3862281"/>
              <a:ext cx="2846160" cy="1766339"/>
            </a:xfrm>
            <a:custGeom>
              <a:avLst/>
              <a:gdLst>
                <a:gd name="T0" fmla="*/ 1068 w 2019"/>
                <a:gd name="T1" fmla="*/ 0 h 1253"/>
                <a:gd name="T2" fmla="*/ 2019 w 2019"/>
                <a:gd name="T3" fmla="*/ 28 h 1253"/>
                <a:gd name="T4" fmla="*/ 1451 w 2019"/>
                <a:gd name="T5" fmla="*/ 625 h 1253"/>
                <a:gd name="T6" fmla="*/ 1122 w 2019"/>
                <a:gd name="T7" fmla="*/ 973 h 1253"/>
                <a:gd name="T8" fmla="*/ 0 w 2019"/>
                <a:gd name="T9" fmla="*/ 1253 h 1253"/>
                <a:gd name="T10" fmla="*/ 1068 w 2019"/>
                <a:gd name="T11" fmla="*/ 0 h 1253"/>
                <a:gd name="T12" fmla="*/ 1068 w 2019"/>
                <a:gd name="T13" fmla="*/ 0 h 1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19" h="1253">
                  <a:moveTo>
                    <a:pt x="1068" y="0"/>
                  </a:moveTo>
                  <a:lnTo>
                    <a:pt x="2019" y="28"/>
                  </a:lnTo>
                  <a:lnTo>
                    <a:pt x="1451" y="625"/>
                  </a:lnTo>
                  <a:lnTo>
                    <a:pt x="1122" y="973"/>
                  </a:lnTo>
                  <a:lnTo>
                    <a:pt x="0" y="1253"/>
                  </a:lnTo>
                  <a:lnTo>
                    <a:pt x="1068" y="0"/>
                  </a:lnTo>
                  <a:lnTo>
                    <a:pt x="1068" y="0"/>
                  </a:lnTo>
                  <a:close/>
                </a:path>
              </a:pathLst>
            </a:custGeom>
            <a:solidFill>
              <a:schemeClr val="accent2"/>
            </a:solidFill>
            <a:ln w="3175" cap="rnd">
              <a:solidFill>
                <a:srgbClr val="FF9478"/>
              </a:solidFill>
            </a:ln>
          </p:spPr>
          <p:txBody>
            <a:bodyPr vert="horz" wrap="square" lIns="137160" tIns="68580" rIns="137160" bIns="68580" numCol="1" anchor="t" anchorCtr="0" compatLnSpc="1"/>
            <a:lstStyle/>
            <a:p>
              <a:endParaRPr lang="en-US" sz="4050" dirty="0">
                <a:latin typeface="Arial" panose="020B0604020202020204" pitchFamily="34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3598533" y="3302539"/>
            <a:ext cx="4544687" cy="5317182"/>
            <a:chOff x="2789385" y="2025458"/>
            <a:chExt cx="3192942" cy="3735672"/>
          </a:xfrm>
        </p:grpSpPr>
        <p:sp>
          <p:nvSpPr>
            <p:cNvPr id="26" name="Freeform 33"/>
            <p:cNvSpPr/>
            <p:nvPr/>
          </p:nvSpPr>
          <p:spPr bwMode="auto">
            <a:xfrm>
              <a:off x="2789385" y="2025458"/>
              <a:ext cx="3192942" cy="3735671"/>
            </a:xfrm>
            <a:custGeom>
              <a:avLst/>
              <a:gdLst>
                <a:gd name="T0" fmla="*/ 1243 w 2265"/>
                <a:gd name="T1" fmla="*/ 363 h 2650"/>
                <a:gd name="T2" fmla="*/ 213 w 2265"/>
                <a:gd name="T3" fmla="*/ 0 h 2650"/>
                <a:gd name="T4" fmla="*/ 2 w 2265"/>
                <a:gd name="T5" fmla="*/ 41 h 2650"/>
                <a:gd name="T6" fmla="*/ 2 w 2265"/>
                <a:gd name="T7" fmla="*/ 334 h 2650"/>
                <a:gd name="T8" fmla="*/ 864 w 2265"/>
                <a:gd name="T9" fmla="*/ 1293 h 2650"/>
                <a:gd name="T10" fmla="*/ 871 w 2265"/>
                <a:gd name="T11" fmla="*/ 1301 h 2650"/>
                <a:gd name="T12" fmla="*/ 364 w 2265"/>
                <a:gd name="T13" fmla="*/ 1883 h 2650"/>
                <a:gd name="T14" fmla="*/ 0 w 2265"/>
                <a:gd name="T15" fmla="*/ 2302 h 2650"/>
                <a:gd name="T16" fmla="*/ 0 w 2265"/>
                <a:gd name="T17" fmla="*/ 2617 h 2650"/>
                <a:gd name="T18" fmla="*/ 206 w 2265"/>
                <a:gd name="T19" fmla="*/ 2650 h 2650"/>
                <a:gd name="T20" fmla="*/ 1250 w 2265"/>
                <a:gd name="T21" fmla="*/ 2328 h 2650"/>
                <a:gd name="T22" fmla="*/ 2265 w 2265"/>
                <a:gd name="T23" fmla="*/ 1327 h 2650"/>
                <a:gd name="T24" fmla="*/ 1243 w 2265"/>
                <a:gd name="T25" fmla="*/ 363 h 2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5" h="2650">
                  <a:moveTo>
                    <a:pt x="1243" y="363"/>
                  </a:moveTo>
                  <a:lnTo>
                    <a:pt x="213" y="0"/>
                  </a:lnTo>
                  <a:lnTo>
                    <a:pt x="2" y="41"/>
                  </a:lnTo>
                  <a:lnTo>
                    <a:pt x="2" y="334"/>
                  </a:lnTo>
                  <a:lnTo>
                    <a:pt x="864" y="1293"/>
                  </a:lnTo>
                  <a:lnTo>
                    <a:pt x="871" y="1301"/>
                  </a:lnTo>
                  <a:lnTo>
                    <a:pt x="364" y="1883"/>
                  </a:lnTo>
                  <a:lnTo>
                    <a:pt x="0" y="2302"/>
                  </a:lnTo>
                  <a:lnTo>
                    <a:pt x="0" y="2617"/>
                  </a:lnTo>
                  <a:lnTo>
                    <a:pt x="206" y="2650"/>
                  </a:lnTo>
                  <a:lnTo>
                    <a:pt x="1250" y="2328"/>
                  </a:lnTo>
                  <a:lnTo>
                    <a:pt x="2265" y="1327"/>
                  </a:lnTo>
                  <a:lnTo>
                    <a:pt x="1243" y="363"/>
                  </a:lnTo>
                  <a:close/>
                </a:path>
              </a:pathLst>
            </a:custGeom>
            <a:solidFill>
              <a:schemeClr val="accent2"/>
            </a:solidFill>
            <a:ln w="3175" cap="rnd">
              <a:solidFill>
                <a:schemeClr val="bg1"/>
              </a:solidFill>
            </a:ln>
          </p:spPr>
          <p:txBody>
            <a:bodyPr vert="horz" wrap="square" lIns="137160" tIns="68580" rIns="137160" bIns="68580" numCol="1" anchor="t" anchorCtr="0" compatLnSpc="1"/>
            <a:lstStyle/>
            <a:p>
              <a:endParaRPr lang="en-US" sz="4050" dirty="0">
                <a:latin typeface="Arial" panose="020B0604020202020204" pitchFamily="34" charset="0"/>
              </a:endParaRPr>
            </a:p>
          </p:txBody>
        </p:sp>
        <p:sp>
          <p:nvSpPr>
            <p:cNvPr id="27" name="Freeform 34"/>
            <p:cNvSpPr/>
            <p:nvPr/>
          </p:nvSpPr>
          <p:spPr bwMode="auto">
            <a:xfrm>
              <a:off x="2789386" y="2025458"/>
              <a:ext cx="2068012" cy="3735671"/>
            </a:xfrm>
            <a:custGeom>
              <a:avLst/>
              <a:gdLst>
                <a:gd name="T0" fmla="*/ 1467 w 1467"/>
                <a:gd name="T1" fmla="*/ 1291 h 2650"/>
                <a:gd name="T2" fmla="*/ 213 w 1467"/>
                <a:gd name="T3" fmla="*/ 0 h 2650"/>
                <a:gd name="T4" fmla="*/ 2 w 1467"/>
                <a:gd name="T5" fmla="*/ 41 h 2650"/>
                <a:gd name="T6" fmla="*/ 2 w 1467"/>
                <a:gd name="T7" fmla="*/ 334 h 2650"/>
                <a:gd name="T8" fmla="*/ 864 w 1467"/>
                <a:gd name="T9" fmla="*/ 1293 h 2650"/>
                <a:gd name="T10" fmla="*/ 871 w 1467"/>
                <a:gd name="T11" fmla="*/ 1301 h 2650"/>
                <a:gd name="T12" fmla="*/ 364 w 1467"/>
                <a:gd name="T13" fmla="*/ 1883 h 2650"/>
                <a:gd name="T14" fmla="*/ 0 w 1467"/>
                <a:gd name="T15" fmla="*/ 2302 h 2650"/>
                <a:gd name="T16" fmla="*/ 0 w 1467"/>
                <a:gd name="T17" fmla="*/ 2617 h 2650"/>
                <a:gd name="T18" fmla="*/ 206 w 1467"/>
                <a:gd name="T19" fmla="*/ 2650 h 2650"/>
                <a:gd name="T20" fmla="*/ 1467 w 1467"/>
                <a:gd name="T21" fmla="*/ 1291 h 2650"/>
                <a:gd name="T22" fmla="*/ 1467 w 1467"/>
                <a:gd name="T23" fmla="*/ 1291 h 2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67" h="2650">
                  <a:moveTo>
                    <a:pt x="1467" y="1291"/>
                  </a:moveTo>
                  <a:lnTo>
                    <a:pt x="213" y="0"/>
                  </a:lnTo>
                  <a:lnTo>
                    <a:pt x="2" y="41"/>
                  </a:lnTo>
                  <a:lnTo>
                    <a:pt x="2" y="334"/>
                  </a:lnTo>
                  <a:lnTo>
                    <a:pt x="864" y="1293"/>
                  </a:lnTo>
                  <a:lnTo>
                    <a:pt x="871" y="1301"/>
                  </a:lnTo>
                  <a:lnTo>
                    <a:pt x="364" y="1883"/>
                  </a:lnTo>
                  <a:lnTo>
                    <a:pt x="0" y="2302"/>
                  </a:lnTo>
                  <a:lnTo>
                    <a:pt x="0" y="2617"/>
                  </a:lnTo>
                  <a:lnTo>
                    <a:pt x="206" y="2650"/>
                  </a:lnTo>
                  <a:lnTo>
                    <a:pt x="1467" y="1291"/>
                  </a:lnTo>
                  <a:lnTo>
                    <a:pt x="1467" y="1291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3175" cap="rnd">
              <a:solidFill>
                <a:schemeClr val="bg1"/>
              </a:solidFill>
            </a:ln>
          </p:spPr>
          <p:txBody>
            <a:bodyPr vert="horz" wrap="square" lIns="137160" tIns="68580" rIns="137160" bIns="68580" numCol="1" anchor="t" anchorCtr="0" compatLnSpc="1"/>
            <a:lstStyle/>
            <a:p>
              <a:endParaRPr lang="en-US" sz="4050" dirty="0">
                <a:latin typeface="Arial" panose="020B0604020202020204" pitchFamily="34" charset="0"/>
              </a:endParaRPr>
            </a:p>
          </p:txBody>
        </p:sp>
        <p:sp>
          <p:nvSpPr>
            <p:cNvPr id="28" name="Freeform 35"/>
            <p:cNvSpPr/>
            <p:nvPr/>
          </p:nvSpPr>
          <p:spPr bwMode="auto">
            <a:xfrm>
              <a:off x="3079780" y="3845365"/>
              <a:ext cx="2902547" cy="1915765"/>
            </a:xfrm>
            <a:custGeom>
              <a:avLst/>
              <a:gdLst>
                <a:gd name="T0" fmla="*/ 1261 w 2059"/>
                <a:gd name="T1" fmla="*/ 0 h 1359"/>
                <a:gd name="T2" fmla="*/ 2059 w 2059"/>
                <a:gd name="T3" fmla="*/ 36 h 1359"/>
                <a:gd name="T4" fmla="*/ 1044 w 2059"/>
                <a:gd name="T5" fmla="*/ 1037 h 1359"/>
                <a:gd name="T6" fmla="*/ 0 w 2059"/>
                <a:gd name="T7" fmla="*/ 1359 h 1359"/>
                <a:gd name="T8" fmla="*/ 1261 w 2059"/>
                <a:gd name="T9" fmla="*/ 0 h 1359"/>
                <a:gd name="T10" fmla="*/ 1261 w 2059"/>
                <a:gd name="T11" fmla="*/ 0 h 1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59" h="1359">
                  <a:moveTo>
                    <a:pt x="1261" y="0"/>
                  </a:moveTo>
                  <a:lnTo>
                    <a:pt x="2059" y="36"/>
                  </a:lnTo>
                  <a:lnTo>
                    <a:pt x="1044" y="1037"/>
                  </a:lnTo>
                  <a:lnTo>
                    <a:pt x="0" y="1359"/>
                  </a:lnTo>
                  <a:lnTo>
                    <a:pt x="1261" y="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chemeClr val="accent2"/>
            </a:solidFill>
            <a:ln w="3175" cap="rnd">
              <a:solidFill>
                <a:schemeClr val="bg1"/>
              </a:solidFill>
            </a:ln>
          </p:spPr>
          <p:txBody>
            <a:bodyPr vert="horz" wrap="square" lIns="137160" tIns="68580" rIns="137160" bIns="68580" numCol="1" anchor="t" anchorCtr="0" compatLnSpc="1"/>
            <a:lstStyle/>
            <a:p>
              <a:endParaRPr lang="en-US" sz="4050" dirty="0">
                <a:latin typeface="Arial" panose="020B0604020202020204" pitchFamily="34" charset="0"/>
              </a:endParaRPr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571500" y="862965"/>
            <a:ext cx="11181080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Franklin Gothic Demi Cond" panose="020B0706030402020204" pitchFamily="34" charset="0"/>
              </a:rPr>
              <a:t> CONCLUSION</a:t>
            </a:r>
            <a:endParaRPr lang="en-US" sz="4800" b="1" dirty="0">
              <a:solidFill>
                <a:srgbClr val="272D2B"/>
              </a:solidFill>
              <a:latin typeface="Arial" panose="020B0604020202020204" pitchFamily="34" charset="0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692929" y="1684235"/>
            <a:ext cx="7437755" cy="76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 dirty="0">
              <a:latin typeface="Arial" panose="020B0604020202020204" pitchFamily="3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16958310" y="9447530"/>
            <a:ext cx="1184910" cy="739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4400" dirty="0"/>
              <a:t>13</a:t>
            </a:r>
          </a:p>
        </p:txBody>
      </p:sp>
      <p:sp>
        <p:nvSpPr>
          <p:cNvPr id="29" name="Text Box 1"/>
          <p:cNvSpPr txBox="1"/>
          <p:nvPr/>
        </p:nvSpPr>
        <p:spPr>
          <a:xfrm>
            <a:off x="17028795" y="9302750"/>
            <a:ext cx="925830" cy="768350"/>
          </a:xfrm>
          <a:prstGeom prst="rect">
            <a:avLst/>
          </a:prstGeom>
          <a:solidFill>
            <a:srgbClr val="FFC3B3"/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C33781-352B-36C1-5B0D-7CBF235E20A9}"/>
              </a:ext>
            </a:extLst>
          </p:cNvPr>
          <p:cNvSpPr txBox="1"/>
          <p:nvPr/>
        </p:nvSpPr>
        <p:spPr>
          <a:xfrm>
            <a:off x="571500" y="3302539"/>
            <a:ext cx="9151374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Internal communications effectively align internal groups within an organization by focusing on common goals. </a:t>
            </a:r>
          </a:p>
          <a:p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175CBA-F010-2402-E45F-D9C783D9099D}"/>
              </a:ext>
            </a:extLst>
          </p:cNvPr>
          <p:cNvSpPr txBox="1"/>
          <p:nvPr/>
        </p:nvSpPr>
        <p:spPr>
          <a:xfrm>
            <a:off x="571497" y="4927689"/>
            <a:ext cx="915137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external communication with stakeholders and scrollers is also quite important and needs to be the same across all channels.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344774-2B2A-4633-3438-B3744D8AF6D2}"/>
              </a:ext>
            </a:extLst>
          </p:cNvPr>
          <p:cNvSpPr txBox="1"/>
          <p:nvPr/>
        </p:nvSpPr>
        <p:spPr>
          <a:xfrm>
            <a:off x="520913" y="6622111"/>
            <a:ext cx="915137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It is with these forms of strategic management that trust, collaboration, and success can be developed inside organizations</a:t>
            </a:r>
          </a:p>
        </p:txBody>
      </p:sp>
    </p:spTree>
    <p:extLst>
      <p:ext uri="{BB962C8B-B14F-4D97-AF65-F5344CB8AC3E}">
        <p14:creationId xmlns:p14="http://schemas.microsoft.com/office/powerpoint/2010/main" val="1352428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6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" grpId="0"/>
      <p:bldP spid="7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8">
            <a:extLst>
              <a:ext uri="{FF2B5EF4-FFF2-40B4-BE49-F238E27FC236}">
                <a16:creationId xmlns:a16="http://schemas.microsoft.com/office/drawing/2014/main" id="{773F5E60-70ED-4A34-9C1F-8DC6237644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59924" y="8289056"/>
            <a:ext cx="1259010" cy="136221"/>
          </a:xfrm>
          <a:prstGeom prst="ellipse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4">
                  <a:lumMod val="75000"/>
                </a:schemeClr>
              </a:gs>
            </a:gsLst>
            <a:lin ang="2700000" scaled="1"/>
          </a:gradFill>
          <a:ln>
            <a:noFill/>
          </a:ln>
          <a:effectLst>
            <a:softEdge rad="317500"/>
          </a:effectLst>
        </p:spPr>
        <p:txBody>
          <a:bodyPr vert="horz" wrap="square" lIns="137160" tIns="68580" rIns="137160" bIns="6858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kern="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Poppins ExtraLight" panose="00000300000000000000" pitchFamily="50" charset="0"/>
            </a:endParaRPr>
          </a:p>
        </p:txBody>
      </p:sp>
      <p:sp>
        <p:nvSpPr>
          <p:cNvPr id="10" name="Oval 44">
            <a:extLst>
              <a:ext uri="{FF2B5EF4-FFF2-40B4-BE49-F238E27FC236}">
                <a16:creationId xmlns:a16="http://schemas.microsoft.com/office/drawing/2014/main" id="{E35C2704-14C4-4AF5-979B-9D6585A28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41067" y="9037580"/>
            <a:ext cx="1864436" cy="198141"/>
          </a:xfrm>
          <a:prstGeom prst="ellipse">
            <a:avLst/>
          </a:prstGeom>
          <a:solidFill>
            <a:srgbClr val="EBEBEB"/>
          </a:soli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37160" tIns="68580" rIns="137160" bIns="6858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kern="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Poppins ExtraLight" panose="00000300000000000000" pitchFamily="50" charset="0"/>
            </a:endParaRPr>
          </a:p>
        </p:txBody>
      </p:sp>
      <p:sp>
        <p:nvSpPr>
          <p:cNvPr id="6" name="Oval 40">
            <a:extLst>
              <a:ext uri="{FF2B5EF4-FFF2-40B4-BE49-F238E27FC236}">
                <a16:creationId xmlns:a16="http://schemas.microsoft.com/office/drawing/2014/main" id="{22EE9514-BA70-4C9A-8E38-C9108AF850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08423" y="8090915"/>
            <a:ext cx="1259010" cy="136221"/>
          </a:xfrm>
          <a:prstGeom prst="ellipse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4">
                  <a:lumMod val="75000"/>
                </a:schemeClr>
              </a:gs>
            </a:gsLst>
            <a:lin ang="2700000" scaled="1"/>
          </a:gradFill>
          <a:ln>
            <a:noFill/>
          </a:ln>
          <a:effectLst>
            <a:softEdge rad="317500"/>
          </a:effectLst>
        </p:spPr>
        <p:txBody>
          <a:bodyPr vert="horz" wrap="square" lIns="137160" tIns="68580" rIns="137160" bIns="6858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kern="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Poppins ExtraLight" panose="00000300000000000000" pitchFamily="50" charset="0"/>
            </a:endParaRPr>
          </a:p>
        </p:txBody>
      </p:sp>
      <p:sp>
        <p:nvSpPr>
          <p:cNvPr id="8" name="Oval 42">
            <a:extLst>
              <a:ext uri="{FF2B5EF4-FFF2-40B4-BE49-F238E27FC236}">
                <a16:creationId xmlns:a16="http://schemas.microsoft.com/office/drawing/2014/main" id="{DF61BA08-7420-4287-A236-57DC6B4191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92146" y="8090915"/>
            <a:ext cx="1259010" cy="136221"/>
          </a:xfrm>
          <a:prstGeom prst="ellipse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4">
                  <a:lumMod val="75000"/>
                </a:schemeClr>
              </a:gs>
            </a:gsLst>
            <a:lin ang="2700000" scaled="1"/>
          </a:gradFill>
          <a:ln>
            <a:noFill/>
          </a:ln>
          <a:effectLst>
            <a:softEdge rad="317500"/>
          </a:effectLst>
        </p:spPr>
        <p:txBody>
          <a:bodyPr vert="horz" wrap="square" lIns="137160" tIns="68580" rIns="137160" bIns="6858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kern="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Poppins ExtraLight" panose="00000300000000000000" pitchFamily="50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776D0D3-F68E-441A-9ABB-436D105CA560}"/>
              </a:ext>
            </a:extLst>
          </p:cNvPr>
          <p:cNvSpPr txBox="1"/>
          <p:nvPr/>
        </p:nvSpPr>
        <p:spPr>
          <a:xfrm>
            <a:off x="5332055" y="384423"/>
            <a:ext cx="7623890" cy="1063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800" b="1" dirty="0">
                <a:latin typeface="Franklin Gothic Medium" panose="020B0603020102020204" pitchFamily="34" charset="0"/>
              </a:rPr>
              <a:t>Group 05-CIS members</a:t>
            </a:r>
            <a:endParaRPr lang="id-ID" sz="4800" b="1" dirty="0">
              <a:latin typeface="Franklin Gothic Medium" panose="020B06030201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D4043CA-CD52-4941-A1D6-832E64C2337D}"/>
              </a:ext>
            </a:extLst>
          </p:cNvPr>
          <p:cNvSpPr/>
          <p:nvPr/>
        </p:nvSpPr>
        <p:spPr>
          <a:xfrm>
            <a:off x="6051375" y="1564007"/>
            <a:ext cx="566734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 dirty="0">
              <a:latin typeface="Arial" panose="020B0604020202020204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3948545" y="3164710"/>
            <a:ext cx="4502280" cy="900217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22CIS0270</a:t>
            </a:r>
          </a:p>
          <a:p>
            <a:pPr algn="ctr"/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sz="2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Bimsara</a:t>
            </a:r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endParaRPr lang="en-US" sz="2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3948545" y="6240030"/>
            <a:ext cx="4502279" cy="954194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22CIS0272</a:t>
            </a:r>
          </a:p>
          <a:p>
            <a:pPr algn="ctr"/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sz="2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Chamindu</a:t>
            </a:r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endParaRPr lang="en-US" sz="2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10054264" y="3142047"/>
            <a:ext cx="4285192" cy="90322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22CIS0273</a:t>
            </a:r>
          </a:p>
          <a:p>
            <a:pPr algn="ctr"/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sz="2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Pasindu</a:t>
            </a:r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endParaRPr lang="en-US" sz="2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0054263" y="4722695"/>
            <a:ext cx="4285193" cy="92489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22CIS0274</a:t>
            </a:r>
          </a:p>
          <a:p>
            <a:pPr algn="ctr"/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sz="2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Sandani</a:t>
            </a:r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endParaRPr lang="en-US" sz="2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10054263" y="6186054"/>
            <a:ext cx="4285191" cy="954194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22CIS0275</a:t>
            </a:r>
          </a:p>
          <a:p>
            <a:pPr algn="ctr"/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sz="2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Kaveesha</a:t>
            </a:r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endParaRPr lang="en-US" sz="2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948544" y="4693391"/>
            <a:ext cx="4502279" cy="954194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22CIS0271</a:t>
            </a:r>
          </a:p>
          <a:p>
            <a:pPr algn="ctr"/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sz="28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Anoj</a:t>
            </a:r>
            <a:r>
              <a:rPr lang="en-US" sz="2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endParaRPr lang="en-US" sz="28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 Box 1"/>
          <p:cNvSpPr txBox="1"/>
          <p:nvPr/>
        </p:nvSpPr>
        <p:spPr>
          <a:xfrm>
            <a:off x="17028795" y="9302750"/>
            <a:ext cx="925830" cy="768350"/>
          </a:xfrm>
          <a:prstGeom prst="rect">
            <a:avLst/>
          </a:prstGeom>
          <a:solidFill>
            <a:srgbClr val="FFC3B3"/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00682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40" grpId="0" animBg="1"/>
      <p:bldP spid="41" grpId="0" animBg="1"/>
      <p:bldP spid="42" grpId="0" animBg="1"/>
      <p:bldP spid="47" grpId="0" animBg="1"/>
      <p:bldP spid="4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8">
            <a:extLst>
              <a:ext uri="{FF2B5EF4-FFF2-40B4-BE49-F238E27FC236}">
                <a16:creationId xmlns:a16="http://schemas.microsoft.com/office/drawing/2014/main" id="{773F5E60-70ED-4A34-9C1F-8DC6237644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59924" y="8289056"/>
            <a:ext cx="1259010" cy="136221"/>
          </a:xfrm>
          <a:prstGeom prst="ellipse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4">
                  <a:lumMod val="75000"/>
                </a:schemeClr>
              </a:gs>
            </a:gsLst>
            <a:lin ang="2700000" scaled="1"/>
          </a:gradFill>
          <a:ln>
            <a:noFill/>
          </a:ln>
          <a:effectLst>
            <a:softEdge rad="317500"/>
          </a:effectLst>
        </p:spPr>
        <p:txBody>
          <a:bodyPr vert="horz" wrap="square" lIns="137160" tIns="68580" rIns="137160" bIns="6858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kern="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Poppins ExtraLight" panose="00000300000000000000" pitchFamily="50" charset="0"/>
            </a:endParaRPr>
          </a:p>
        </p:txBody>
      </p:sp>
      <p:sp>
        <p:nvSpPr>
          <p:cNvPr id="10" name="Oval 44">
            <a:extLst>
              <a:ext uri="{FF2B5EF4-FFF2-40B4-BE49-F238E27FC236}">
                <a16:creationId xmlns:a16="http://schemas.microsoft.com/office/drawing/2014/main" id="{E35C2704-14C4-4AF5-979B-9D6585A28C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41067" y="9037580"/>
            <a:ext cx="1864436" cy="198141"/>
          </a:xfrm>
          <a:prstGeom prst="ellipse">
            <a:avLst/>
          </a:prstGeom>
          <a:solidFill>
            <a:srgbClr val="EBEBEB"/>
          </a:solidFill>
          <a:ln>
            <a:noFill/>
          </a:ln>
          <a:effectLst>
            <a:softEdge rad="31750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37160" tIns="68580" rIns="137160" bIns="6858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kern="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Poppins ExtraLight" panose="00000300000000000000" pitchFamily="50" charset="0"/>
            </a:endParaRPr>
          </a:p>
        </p:txBody>
      </p:sp>
      <p:sp>
        <p:nvSpPr>
          <p:cNvPr id="21" name="Text Box 1"/>
          <p:cNvSpPr txBox="1"/>
          <p:nvPr/>
        </p:nvSpPr>
        <p:spPr>
          <a:xfrm>
            <a:off x="17028795" y="9302750"/>
            <a:ext cx="925830" cy="768350"/>
          </a:xfrm>
          <a:prstGeom prst="rect">
            <a:avLst/>
          </a:prstGeom>
          <a:solidFill>
            <a:srgbClr val="FFC3B3"/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12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A7A3B6-9A5F-130E-EC86-13E3205192E9}"/>
              </a:ext>
            </a:extLst>
          </p:cNvPr>
          <p:cNvSpPr txBox="1"/>
          <p:nvPr/>
        </p:nvSpPr>
        <p:spPr>
          <a:xfrm>
            <a:off x="2142146" y="2625545"/>
            <a:ext cx="13376788" cy="2908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3800" b="1" dirty="0">
                <a:solidFill>
                  <a:schemeClr val="tx2">
                    <a:lumMod val="40000"/>
                    <a:lumOff val="60000"/>
                  </a:schemeClr>
                </a:solidFill>
                <a:latin typeface="Franklin Gothic Medium" panose="020B0603020102020204" pitchFamily="34" charset="0"/>
              </a:rPr>
              <a:t>Thank you!</a:t>
            </a:r>
            <a:endParaRPr lang="id-ID" sz="13800" b="1" dirty="0">
              <a:solidFill>
                <a:schemeClr val="tx2">
                  <a:lumMod val="40000"/>
                  <a:lumOff val="60000"/>
                </a:schemeClr>
              </a:solidFill>
              <a:latin typeface="Franklin Gothic Medium" panose="020B06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782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1"/>
          <p:cNvSpPr txBox="1"/>
          <p:nvPr/>
        </p:nvSpPr>
        <p:spPr>
          <a:xfrm>
            <a:off x="17028795" y="9302750"/>
            <a:ext cx="925830" cy="768350"/>
          </a:xfrm>
          <a:prstGeom prst="rect">
            <a:avLst/>
          </a:prstGeom>
          <a:solidFill>
            <a:srgbClr val="FFC3B3"/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01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56C900-D659-772F-2952-A073724E8BD4}"/>
              </a:ext>
            </a:extLst>
          </p:cNvPr>
          <p:cNvSpPr txBox="1"/>
          <p:nvPr/>
        </p:nvSpPr>
        <p:spPr>
          <a:xfrm>
            <a:off x="985648" y="570456"/>
            <a:ext cx="9144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latin typeface="Franklin Gothic Demi Cond" panose="020B0706030402020204" pitchFamily="34" charset="0"/>
              </a:rPr>
              <a:t>CONTENT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D2F7FD-AFC0-FCFB-26B3-A2DF80410DEC}"/>
              </a:ext>
            </a:extLst>
          </p:cNvPr>
          <p:cNvSpPr/>
          <p:nvPr/>
        </p:nvSpPr>
        <p:spPr>
          <a:xfrm flipV="1">
            <a:off x="999757" y="1489891"/>
            <a:ext cx="6061832" cy="993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 dirty="0">
              <a:latin typeface="Arial" panose="020B0604020202020204" pitchFamily="34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2B246BF-C421-AC38-30C2-23E7C24801A0}"/>
              </a:ext>
            </a:extLst>
          </p:cNvPr>
          <p:cNvGrpSpPr/>
          <p:nvPr/>
        </p:nvGrpSpPr>
        <p:grpSpPr>
          <a:xfrm>
            <a:off x="516193" y="1929782"/>
            <a:ext cx="11060279" cy="661943"/>
            <a:chOff x="311097" y="2766289"/>
            <a:chExt cx="1727522" cy="183908"/>
          </a:xfrm>
        </p:grpSpPr>
        <p:sp>
          <p:nvSpPr>
            <p:cNvPr id="12" name="Rectangle: Rounded Corners 12">
              <a:extLst>
                <a:ext uri="{FF2B5EF4-FFF2-40B4-BE49-F238E27FC236}">
                  <a16:creationId xmlns:a16="http://schemas.microsoft.com/office/drawing/2014/main" id="{F32332E1-8034-8AD4-D315-1D89715257C6}"/>
                </a:ext>
              </a:extLst>
            </p:cNvPr>
            <p:cNvSpPr/>
            <p:nvPr/>
          </p:nvSpPr>
          <p:spPr>
            <a:xfrm>
              <a:off x="472585" y="2766289"/>
              <a:ext cx="1566034" cy="183908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C35AFAD-2EF6-FF49-1DBB-DCAF26F55630}"/>
                </a:ext>
              </a:extLst>
            </p:cNvPr>
            <p:cNvSpPr txBox="1"/>
            <p:nvPr/>
          </p:nvSpPr>
          <p:spPr>
            <a:xfrm>
              <a:off x="311097" y="2782660"/>
              <a:ext cx="829211" cy="16246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1. Introduction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9863CDB-1316-CC29-EC6B-408624D5E2FA}"/>
              </a:ext>
            </a:extLst>
          </p:cNvPr>
          <p:cNvGrpSpPr/>
          <p:nvPr/>
        </p:nvGrpSpPr>
        <p:grpSpPr>
          <a:xfrm>
            <a:off x="-410710" y="2837127"/>
            <a:ext cx="13408218" cy="661943"/>
            <a:chOff x="161394" y="2766289"/>
            <a:chExt cx="2102392" cy="183908"/>
          </a:xfrm>
        </p:grpSpPr>
        <p:sp>
          <p:nvSpPr>
            <p:cNvPr id="28" name="Rectangle: Rounded Corners 12">
              <a:extLst>
                <a:ext uri="{FF2B5EF4-FFF2-40B4-BE49-F238E27FC236}">
                  <a16:creationId xmlns:a16="http://schemas.microsoft.com/office/drawing/2014/main" id="{7293DAD7-91AC-3F56-C8B8-7A45231FE930}"/>
                </a:ext>
              </a:extLst>
            </p:cNvPr>
            <p:cNvSpPr/>
            <p:nvPr/>
          </p:nvSpPr>
          <p:spPr>
            <a:xfrm>
              <a:off x="472585" y="2766289"/>
              <a:ext cx="1566034" cy="183908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27B03B1-79D9-06F4-D4A2-39850FED100E}"/>
                </a:ext>
              </a:extLst>
            </p:cNvPr>
            <p:cNvSpPr txBox="1"/>
            <p:nvPr/>
          </p:nvSpPr>
          <p:spPr>
            <a:xfrm>
              <a:off x="161394" y="2774551"/>
              <a:ext cx="2102392" cy="16246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  2. Importance of communication in organization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1A50C90-EDB4-B79C-AE3F-31D1EF75AEF4}"/>
              </a:ext>
            </a:extLst>
          </p:cNvPr>
          <p:cNvGrpSpPr/>
          <p:nvPr/>
        </p:nvGrpSpPr>
        <p:grpSpPr>
          <a:xfrm>
            <a:off x="-2418976" y="3696858"/>
            <a:ext cx="13980459" cy="667713"/>
            <a:chOff x="-141616" y="2764686"/>
            <a:chExt cx="2180235" cy="185511"/>
          </a:xfrm>
        </p:grpSpPr>
        <p:sp>
          <p:nvSpPr>
            <p:cNvPr id="31" name="Rectangle: Rounded Corners 12">
              <a:extLst>
                <a:ext uri="{FF2B5EF4-FFF2-40B4-BE49-F238E27FC236}">
                  <a16:creationId xmlns:a16="http://schemas.microsoft.com/office/drawing/2014/main" id="{6470CFC8-8C09-7153-D094-01C517751A41}"/>
                </a:ext>
              </a:extLst>
            </p:cNvPr>
            <p:cNvSpPr/>
            <p:nvPr/>
          </p:nvSpPr>
          <p:spPr>
            <a:xfrm>
              <a:off x="472585" y="2766289"/>
              <a:ext cx="1566034" cy="183908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3DFDF38-8D40-232E-B206-2A57963657ED}"/>
                </a:ext>
              </a:extLst>
            </p:cNvPr>
            <p:cNvSpPr txBox="1"/>
            <p:nvPr/>
          </p:nvSpPr>
          <p:spPr>
            <a:xfrm>
              <a:off x="-141616" y="2764686"/>
              <a:ext cx="2102392" cy="16246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3. Internal Communication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F825565-BE6F-58F4-5D64-6CD8715277A6}"/>
              </a:ext>
            </a:extLst>
          </p:cNvPr>
          <p:cNvGrpSpPr/>
          <p:nvPr/>
        </p:nvGrpSpPr>
        <p:grpSpPr>
          <a:xfrm>
            <a:off x="-2270804" y="6091822"/>
            <a:ext cx="13847276" cy="661943"/>
            <a:chOff x="-126554" y="2774333"/>
            <a:chExt cx="2160810" cy="183908"/>
          </a:xfrm>
        </p:grpSpPr>
        <p:sp>
          <p:nvSpPr>
            <p:cNvPr id="40" name="Rectangle: Rounded Corners 12">
              <a:extLst>
                <a:ext uri="{FF2B5EF4-FFF2-40B4-BE49-F238E27FC236}">
                  <a16:creationId xmlns:a16="http://schemas.microsoft.com/office/drawing/2014/main" id="{F87747A4-3645-8994-7C7B-F24FB492D447}"/>
                </a:ext>
              </a:extLst>
            </p:cNvPr>
            <p:cNvSpPr/>
            <p:nvPr/>
          </p:nvSpPr>
          <p:spPr>
            <a:xfrm>
              <a:off x="468222" y="2774333"/>
              <a:ext cx="1566034" cy="183908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02BE626-62ED-ABEA-B347-0EECBDAC8B5C}"/>
                </a:ext>
              </a:extLst>
            </p:cNvPr>
            <p:cNvSpPr txBox="1"/>
            <p:nvPr/>
          </p:nvSpPr>
          <p:spPr>
            <a:xfrm>
              <a:off x="-126554" y="2785053"/>
              <a:ext cx="2102392" cy="16246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4. External Communication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97D9940-0812-88D6-1DD8-84A268B40045}"/>
              </a:ext>
            </a:extLst>
          </p:cNvPr>
          <p:cNvGrpSpPr/>
          <p:nvPr/>
        </p:nvGrpSpPr>
        <p:grpSpPr>
          <a:xfrm>
            <a:off x="-3638622" y="8602540"/>
            <a:ext cx="15338589" cy="661943"/>
            <a:chOff x="-327388" y="2774333"/>
            <a:chExt cx="2361644" cy="183908"/>
          </a:xfrm>
        </p:grpSpPr>
        <p:sp>
          <p:nvSpPr>
            <p:cNvPr id="49" name="Rectangle: Rounded Corners 12">
              <a:extLst>
                <a:ext uri="{FF2B5EF4-FFF2-40B4-BE49-F238E27FC236}">
                  <a16:creationId xmlns:a16="http://schemas.microsoft.com/office/drawing/2014/main" id="{41361C63-BA81-E5CE-3F06-093C9A70A99A}"/>
                </a:ext>
              </a:extLst>
            </p:cNvPr>
            <p:cNvSpPr/>
            <p:nvPr/>
          </p:nvSpPr>
          <p:spPr>
            <a:xfrm>
              <a:off x="468222" y="2774333"/>
              <a:ext cx="1566034" cy="183908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5D48C289-689E-4ED0-A73C-9392E7F9A2B2}"/>
                </a:ext>
              </a:extLst>
            </p:cNvPr>
            <p:cNvSpPr txBox="1"/>
            <p:nvPr/>
          </p:nvSpPr>
          <p:spPr>
            <a:xfrm>
              <a:off x="-327388" y="2781115"/>
              <a:ext cx="2102392" cy="16246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5.Conclusion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25890F4-5292-FB61-FBB0-E466EC88FEC5}"/>
              </a:ext>
            </a:extLst>
          </p:cNvPr>
          <p:cNvGrpSpPr/>
          <p:nvPr/>
        </p:nvGrpSpPr>
        <p:grpSpPr>
          <a:xfrm>
            <a:off x="516193" y="5294783"/>
            <a:ext cx="12625608" cy="601090"/>
            <a:chOff x="110812" y="2761158"/>
            <a:chExt cx="2102392" cy="189039"/>
          </a:xfrm>
        </p:grpSpPr>
        <p:sp>
          <p:nvSpPr>
            <p:cNvPr id="7" name="Rectangle: Rounded Corners 12">
              <a:extLst>
                <a:ext uri="{FF2B5EF4-FFF2-40B4-BE49-F238E27FC236}">
                  <a16:creationId xmlns:a16="http://schemas.microsoft.com/office/drawing/2014/main" id="{3640396E-79D6-0C51-2933-701A6092BCFA}"/>
                </a:ext>
              </a:extLst>
            </p:cNvPr>
            <p:cNvSpPr/>
            <p:nvPr/>
          </p:nvSpPr>
          <p:spPr>
            <a:xfrm>
              <a:off x="472585" y="2766289"/>
              <a:ext cx="1562265" cy="183908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3454319-B978-1940-A335-025D8FC0E749}"/>
                </a:ext>
              </a:extLst>
            </p:cNvPr>
            <p:cNvSpPr txBox="1"/>
            <p:nvPr/>
          </p:nvSpPr>
          <p:spPr>
            <a:xfrm>
              <a:off x="110812" y="2761158"/>
              <a:ext cx="2102392" cy="1645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 algn="ctr">
                <a:buFont typeface="Arial" panose="020B0604020202020204" pitchFamily="34" charset="0"/>
                <a:buChar char="•"/>
              </a:pPr>
              <a:r>
                <a:rPr lang="en-US" sz="2800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Channels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4D6A147-FC52-0F4A-D94F-6B9C58076C92}"/>
              </a:ext>
            </a:extLst>
          </p:cNvPr>
          <p:cNvGrpSpPr/>
          <p:nvPr/>
        </p:nvGrpSpPr>
        <p:grpSpPr>
          <a:xfrm>
            <a:off x="516193" y="7737583"/>
            <a:ext cx="12625608" cy="584775"/>
            <a:chOff x="118701" y="2766289"/>
            <a:chExt cx="2102392" cy="183908"/>
          </a:xfrm>
        </p:grpSpPr>
        <p:sp>
          <p:nvSpPr>
            <p:cNvPr id="19" name="Rectangle: Rounded Corners 12">
              <a:extLst>
                <a:ext uri="{FF2B5EF4-FFF2-40B4-BE49-F238E27FC236}">
                  <a16:creationId xmlns:a16="http://schemas.microsoft.com/office/drawing/2014/main" id="{78D5774A-37EA-E629-26A5-44E14F9F06AF}"/>
                </a:ext>
              </a:extLst>
            </p:cNvPr>
            <p:cNvSpPr/>
            <p:nvPr/>
          </p:nvSpPr>
          <p:spPr>
            <a:xfrm>
              <a:off x="472585" y="2766289"/>
              <a:ext cx="1562265" cy="183908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D600FA9-21B9-56B2-CD00-6BBD6D616782}"/>
                </a:ext>
              </a:extLst>
            </p:cNvPr>
            <p:cNvSpPr txBox="1"/>
            <p:nvPr/>
          </p:nvSpPr>
          <p:spPr>
            <a:xfrm>
              <a:off x="118701" y="2770606"/>
              <a:ext cx="2102392" cy="1645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 algn="ctr">
                <a:buFont typeface="Arial" panose="020B0604020202020204" pitchFamily="34" charset="0"/>
                <a:buChar char="•"/>
              </a:pPr>
              <a:r>
                <a:rPr lang="en-US" sz="2800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Channels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5912880-A016-B125-A860-2A83209D0A6D}"/>
              </a:ext>
            </a:extLst>
          </p:cNvPr>
          <p:cNvGrpSpPr/>
          <p:nvPr/>
        </p:nvGrpSpPr>
        <p:grpSpPr>
          <a:xfrm>
            <a:off x="852026" y="6992405"/>
            <a:ext cx="12625608" cy="584775"/>
            <a:chOff x="180131" y="2766289"/>
            <a:chExt cx="2102392" cy="183908"/>
          </a:xfrm>
        </p:grpSpPr>
        <p:sp>
          <p:nvSpPr>
            <p:cNvPr id="22" name="Rectangle: Rounded Corners 12">
              <a:extLst>
                <a:ext uri="{FF2B5EF4-FFF2-40B4-BE49-F238E27FC236}">
                  <a16:creationId xmlns:a16="http://schemas.microsoft.com/office/drawing/2014/main" id="{5BC249DB-B0F4-C316-84AB-0915B6D74392}"/>
                </a:ext>
              </a:extLst>
            </p:cNvPr>
            <p:cNvSpPr/>
            <p:nvPr/>
          </p:nvSpPr>
          <p:spPr>
            <a:xfrm>
              <a:off x="472585" y="2766289"/>
              <a:ext cx="1562265" cy="183908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7A08098-A514-F59F-B00D-77CB3BF011C5}"/>
                </a:ext>
              </a:extLst>
            </p:cNvPr>
            <p:cNvSpPr txBox="1"/>
            <p:nvPr/>
          </p:nvSpPr>
          <p:spPr>
            <a:xfrm>
              <a:off x="180131" y="2776691"/>
              <a:ext cx="2102392" cy="1645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 algn="ctr">
                <a:buFont typeface="Arial" panose="020B0604020202020204" pitchFamily="34" charset="0"/>
                <a:buChar char="•"/>
              </a:pPr>
              <a:r>
                <a:rPr lang="en-US" sz="2800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Stakeholders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BC96DAB-7E1E-871C-D5B6-7762D4587D66}"/>
              </a:ext>
            </a:extLst>
          </p:cNvPr>
          <p:cNvGrpSpPr/>
          <p:nvPr/>
        </p:nvGrpSpPr>
        <p:grpSpPr>
          <a:xfrm>
            <a:off x="852025" y="4542664"/>
            <a:ext cx="12625608" cy="584775"/>
            <a:chOff x="166734" y="2766289"/>
            <a:chExt cx="2102392" cy="183908"/>
          </a:xfrm>
        </p:grpSpPr>
        <p:sp>
          <p:nvSpPr>
            <p:cNvPr id="25" name="Rectangle: Rounded Corners 12">
              <a:extLst>
                <a:ext uri="{FF2B5EF4-FFF2-40B4-BE49-F238E27FC236}">
                  <a16:creationId xmlns:a16="http://schemas.microsoft.com/office/drawing/2014/main" id="{C45060E3-2701-1995-9ABD-BD760757D5B6}"/>
                </a:ext>
              </a:extLst>
            </p:cNvPr>
            <p:cNvSpPr/>
            <p:nvPr/>
          </p:nvSpPr>
          <p:spPr>
            <a:xfrm>
              <a:off x="472585" y="2766289"/>
              <a:ext cx="1562265" cy="183908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C072547-D2D7-0C3D-C00E-1B542470311C}"/>
                </a:ext>
              </a:extLst>
            </p:cNvPr>
            <p:cNvSpPr txBox="1"/>
            <p:nvPr/>
          </p:nvSpPr>
          <p:spPr>
            <a:xfrm>
              <a:off x="166734" y="2766289"/>
              <a:ext cx="2102392" cy="1645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 algn="ctr">
                <a:buFont typeface="Arial" panose="020B0604020202020204" pitchFamily="34" charset="0"/>
                <a:buChar char="•"/>
              </a:pPr>
              <a:r>
                <a:rPr lang="en-US" sz="2800" b="1" dirty="0">
                  <a:solidFill>
                    <a:schemeClr val="bg1"/>
                  </a:solidFill>
                  <a:latin typeface="Arial" panose="020B0604020202020204" pitchFamily="34" charset="0"/>
                </a:rPr>
                <a:t>Stakeholders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77698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3303045" y="-575188"/>
            <a:ext cx="5220929" cy="10425061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 dirty="0">
              <a:latin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1500" y="892510"/>
            <a:ext cx="791982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latin typeface="Franklin Gothic Demi Cond" panose="020B0706030402020204" pitchFamily="34" charset="0"/>
              </a:rPr>
              <a:t>INTRODUCTION</a:t>
            </a:r>
          </a:p>
        </p:txBody>
      </p:sp>
      <p:sp>
        <p:nvSpPr>
          <p:cNvPr id="6" name="Rectangle 5"/>
          <p:cNvSpPr/>
          <p:nvPr/>
        </p:nvSpPr>
        <p:spPr>
          <a:xfrm flipV="1">
            <a:off x="571500" y="1799075"/>
            <a:ext cx="6061832" cy="993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 dirty="0">
              <a:latin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39190" y="5109502"/>
            <a:ext cx="10368143" cy="331533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2">
                    <a:lumMod val="40000"/>
                    <a:lumOff val="60000"/>
                  </a:schemeClr>
                </a:solidFill>
                <a:latin typeface="Aptos" panose="020B0004020202020204" pitchFamily="34" charset="0"/>
              </a:rPr>
              <a:t>Organized</a:t>
            </a:r>
            <a:r>
              <a:rPr lang="en-US" sz="3600" dirty="0">
                <a:solidFill>
                  <a:schemeClr val="tx2">
                    <a:lumMod val="40000"/>
                    <a:lumOff val="60000"/>
                  </a:schemeClr>
                </a:solidFill>
                <a:latin typeface="Aptos" panose="020B0004020202020204" pitchFamily="34" charset="0"/>
              </a:rPr>
              <a:t> communication is a term that covers all communication employed by a company and its representatives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.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17028795" y="9302750"/>
            <a:ext cx="925830" cy="768350"/>
          </a:xfrm>
          <a:prstGeom prst="rect">
            <a:avLst/>
          </a:prstGeom>
          <a:solidFill>
            <a:srgbClr val="FFC3B3"/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02</a:t>
            </a:r>
          </a:p>
        </p:txBody>
      </p:sp>
      <p:pic>
        <p:nvPicPr>
          <p:cNvPr id="12" name="Picture Placeholder 11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20" r="23720"/>
          <a:stretch>
            <a:fillRect/>
          </a:stretch>
        </p:blipFill>
        <p:spPr>
          <a:xfrm>
            <a:off x="11783368" y="1232524"/>
            <a:ext cx="5978582" cy="77539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7A3C57-95EB-E71D-86D6-F100728CF410}"/>
              </a:ext>
            </a:extLst>
          </p:cNvPr>
          <p:cNvSpPr txBox="1"/>
          <p:nvPr/>
        </p:nvSpPr>
        <p:spPr>
          <a:xfrm>
            <a:off x="248828" y="2403197"/>
            <a:ext cx="1022252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3200" b="1" dirty="0"/>
              <a:t>What is the meaning of </a:t>
            </a:r>
            <a:r>
              <a:rPr lang="en-US" sz="4800" b="1" dirty="0">
                <a:solidFill>
                  <a:srgbClr val="FFFF00"/>
                </a:solidFill>
              </a:rPr>
              <a:t>Communication in organization?</a:t>
            </a:r>
            <a:endParaRPr lang="en-US" sz="4800" dirty="0">
              <a:solidFill>
                <a:srgbClr val="FFFF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C7B55F-ECAF-D4A8-F6AB-B99E565FD123}"/>
              </a:ext>
            </a:extLst>
          </p:cNvPr>
          <p:cNvSpPr txBox="1"/>
          <p:nvPr/>
        </p:nvSpPr>
        <p:spPr>
          <a:xfrm>
            <a:off x="1119217" y="7580566"/>
            <a:ext cx="11028229" cy="12575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3200" kern="100" dirty="0">
                <a:solidFill>
                  <a:schemeClr val="tx2">
                    <a:lumMod val="40000"/>
                    <a:lumOff val="60000"/>
                  </a:schemeClr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Iskoola Pota" panose="020B0502040204020203" pitchFamily="34" charset="0"/>
              </a:rPr>
              <a:t>  </a:t>
            </a:r>
            <a:r>
              <a:rPr lang="en-US" sz="3600" kern="100" dirty="0">
                <a:solidFill>
                  <a:schemeClr val="tx2">
                    <a:lumMod val="40000"/>
                    <a:lumOff val="60000"/>
                  </a:schemeClr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Iskoola Pota" panose="020B0502040204020203" pitchFamily="34" charset="0"/>
              </a:rPr>
              <a:t>Effective organizational communication creates an    	</a:t>
            </a:r>
            <a:r>
              <a:rPr lang="en-US" sz="3600" kern="100" dirty="0">
                <a:solidFill>
                  <a:schemeClr val="tx2">
                    <a:lumMod val="40000"/>
                    <a:lumOff val="60000"/>
                  </a:schemeClr>
                </a:solidFill>
                <a:latin typeface="Aptos" panose="020B0004020202020204" pitchFamily="34" charset="0"/>
                <a:ea typeface="Calibri" panose="020F0502020204030204" pitchFamily="34" charset="0"/>
                <a:cs typeface="Iskoola Pota" panose="020B0502040204020203" pitchFamily="34" charset="0"/>
              </a:rPr>
              <a:t> </a:t>
            </a:r>
            <a:r>
              <a:rPr lang="en-US" sz="3600" kern="100" dirty="0">
                <a:solidFill>
                  <a:schemeClr val="tx2">
                    <a:lumMod val="40000"/>
                    <a:lumOff val="60000"/>
                  </a:schemeClr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Iskoola Pota" panose="020B0502040204020203" pitchFamily="34" charset="0"/>
              </a:rPr>
              <a:t>environment where your business can thrive</a:t>
            </a:r>
            <a:r>
              <a:rPr lang="en-US" sz="3200" kern="100" dirty="0">
                <a:solidFill>
                  <a:schemeClr val="tx2">
                    <a:lumMod val="40000"/>
                    <a:lumOff val="60000"/>
                  </a:schemeClr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Iskoola Pota" panose="020B0502040204020203" pitchFamily="34" charset="0"/>
              </a:rPr>
              <a:t>.</a:t>
            </a:r>
            <a:endParaRPr lang="en-US" sz="2000" kern="100" dirty="0">
              <a:solidFill>
                <a:schemeClr val="tx2">
                  <a:lumMod val="40000"/>
                  <a:lumOff val="60000"/>
                </a:schemeClr>
              </a:solidFill>
              <a:effectLst/>
              <a:latin typeface="Aptos" panose="020B0004020202020204" pitchFamily="34" charset="0"/>
              <a:ea typeface="Calibri" panose="020F0502020204030204" pitchFamily="34" charset="0"/>
              <a:cs typeface="Iskoola Pota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574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5" grpId="0"/>
      <p:bldP spid="6" grpId="0" animBg="1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7036" y="866702"/>
            <a:ext cx="1468840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latin typeface="Franklin Gothic Demi Cond" panose="020B0706030402020204" pitchFamily="34" charset="0"/>
              </a:rPr>
              <a:t>IMPORTANCE OF COMMUNICATION IN ORGANIZATION</a:t>
            </a:r>
            <a:endParaRPr lang="en-US" sz="5400" b="1" dirty="0">
              <a:solidFill>
                <a:srgbClr val="272D2B"/>
              </a:solidFill>
              <a:latin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4236" y="1818195"/>
            <a:ext cx="7618607" cy="9697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 dirty="0">
              <a:latin typeface="Arial" panose="020B0604020202020204" pitchFamily="34" charset="0"/>
            </a:endParaRPr>
          </a:p>
        </p:txBody>
      </p:sp>
      <p:sp>
        <p:nvSpPr>
          <p:cNvPr id="18" name="Text Box 1"/>
          <p:cNvSpPr txBox="1"/>
          <p:nvPr/>
        </p:nvSpPr>
        <p:spPr>
          <a:xfrm>
            <a:off x="17028795" y="9302750"/>
            <a:ext cx="925830" cy="768350"/>
          </a:xfrm>
          <a:prstGeom prst="rect">
            <a:avLst/>
          </a:prstGeom>
          <a:solidFill>
            <a:srgbClr val="FFC3B3"/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03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3074D82-F728-CE51-411D-30DABE5A1369}"/>
              </a:ext>
            </a:extLst>
          </p:cNvPr>
          <p:cNvGrpSpPr/>
          <p:nvPr/>
        </p:nvGrpSpPr>
        <p:grpSpPr>
          <a:xfrm>
            <a:off x="-1451713" y="4715843"/>
            <a:ext cx="12564141" cy="1000564"/>
            <a:chOff x="200042" y="2766289"/>
            <a:chExt cx="2102392" cy="314671"/>
          </a:xfrm>
        </p:grpSpPr>
        <p:sp>
          <p:nvSpPr>
            <p:cNvPr id="12" name="Rectangle: Rounded Corners 12">
              <a:extLst>
                <a:ext uri="{FF2B5EF4-FFF2-40B4-BE49-F238E27FC236}">
                  <a16:creationId xmlns:a16="http://schemas.microsoft.com/office/drawing/2014/main" id="{DF77CE7C-0B94-2FE8-86B3-7366E2418137}"/>
                </a:ext>
              </a:extLst>
            </p:cNvPr>
            <p:cNvSpPr/>
            <p:nvPr/>
          </p:nvSpPr>
          <p:spPr>
            <a:xfrm>
              <a:off x="472585" y="2766289"/>
              <a:ext cx="1566034" cy="183908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23E35D7-834A-F5C3-B7ED-125614896CE4}"/>
                </a:ext>
              </a:extLst>
            </p:cNvPr>
            <p:cNvSpPr txBox="1"/>
            <p:nvPr/>
          </p:nvSpPr>
          <p:spPr>
            <a:xfrm>
              <a:off x="200042" y="2780899"/>
              <a:ext cx="2102392" cy="30006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 algn="ctr">
                <a:buFont typeface="Arial" panose="020B0604020202020204" pitchFamily="34" charset="0"/>
                <a:buChar char="•"/>
              </a:pPr>
              <a:r>
                <a:rPr lang="en-US" sz="28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Calibri" panose="020F0502020204030204" pitchFamily="34" charset="0"/>
                  <a:cs typeface="Iskoola Pota" panose="020B0502040204020203" pitchFamily="34" charset="0"/>
                </a:rPr>
                <a:t>It makes it easier to respond to unforeseen events</a:t>
              </a:r>
              <a:endParaRPr lang="en-US" b="1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Iskoola Pota" panose="020B0502040204020203" pitchFamily="34" charset="0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81E6550-B23A-0FC7-BD06-B5B09D342536}"/>
              </a:ext>
            </a:extLst>
          </p:cNvPr>
          <p:cNvGrpSpPr/>
          <p:nvPr/>
        </p:nvGrpSpPr>
        <p:grpSpPr>
          <a:xfrm>
            <a:off x="-1404469" y="5648526"/>
            <a:ext cx="12564141" cy="1000564"/>
            <a:chOff x="200042" y="2766289"/>
            <a:chExt cx="2102392" cy="314671"/>
          </a:xfrm>
        </p:grpSpPr>
        <p:sp>
          <p:nvSpPr>
            <p:cNvPr id="16" name="Rectangle: Rounded Corners 12">
              <a:extLst>
                <a:ext uri="{FF2B5EF4-FFF2-40B4-BE49-F238E27FC236}">
                  <a16:creationId xmlns:a16="http://schemas.microsoft.com/office/drawing/2014/main" id="{E04097C0-E629-78C5-BAD6-006A55DB7F78}"/>
                </a:ext>
              </a:extLst>
            </p:cNvPr>
            <p:cNvSpPr/>
            <p:nvPr/>
          </p:nvSpPr>
          <p:spPr>
            <a:xfrm>
              <a:off x="472585" y="2766289"/>
              <a:ext cx="1566034" cy="183908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7AF7687-D761-68A5-CF91-703E397C0AF2}"/>
                </a:ext>
              </a:extLst>
            </p:cNvPr>
            <p:cNvSpPr txBox="1"/>
            <p:nvPr/>
          </p:nvSpPr>
          <p:spPr>
            <a:xfrm>
              <a:off x="200042" y="2780899"/>
              <a:ext cx="2102392" cy="30006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 algn="ctr">
                <a:buFont typeface="Arial" panose="020B0604020202020204" pitchFamily="34" charset="0"/>
                <a:buChar char="•"/>
              </a:pPr>
              <a:r>
                <a:rPr lang="en-US" sz="28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Calibri" panose="020F0502020204030204" pitchFamily="34" charset="0"/>
                  <a:cs typeface="Iskoola Pota" panose="020B0502040204020203" pitchFamily="34" charset="0"/>
                </a:rPr>
                <a:t>It keeps all staff focused on the same goals</a:t>
              </a:r>
              <a:endParaRPr lang="en-US" sz="1800" b="1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Iskoola Pota" panose="020B0502040204020203" pitchFamily="34" charset="0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B715FF6-759E-0396-BC59-0E0F31C36940}"/>
              </a:ext>
            </a:extLst>
          </p:cNvPr>
          <p:cNvGrpSpPr/>
          <p:nvPr/>
        </p:nvGrpSpPr>
        <p:grpSpPr>
          <a:xfrm>
            <a:off x="-1404470" y="6581209"/>
            <a:ext cx="12564141" cy="1000564"/>
            <a:chOff x="200042" y="2766289"/>
            <a:chExt cx="2102392" cy="314671"/>
          </a:xfrm>
        </p:grpSpPr>
        <p:sp>
          <p:nvSpPr>
            <p:cNvPr id="20" name="Rectangle: Rounded Corners 12">
              <a:extLst>
                <a:ext uri="{FF2B5EF4-FFF2-40B4-BE49-F238E27FC236}">
                  <a16:creationId xmlns:a16="http://schemas.microsoft.com/office/drawing/2014/main" id="{3082856C-168E-BC0E-06A0-77B02FFE697E}"/>
                </a:ext>
              </a:extLst>
            </p:cNvPr>
            <p:cNvSpPr/>
            <p:nvPr/>
          </p:nvSpPr>
          <p:spPr>
            <a:xfrm>
              <a:off x="472585" y="2766289"/>
              <a:ext cx="1566034" cy="183908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2404C6C-6386-D2CB-D837-32269F594936}"/>
                </a:ext>
              </a:extLst>
            </p:cNvPr>
            <p:cNvSpPr txBox="1"/>
            <p:nvPr/>
          </p:nvSpPr>
          <p:spPr>
            <a:xfrm>
              <a:off x="200042" y="2780899"/>
              <a:ext cx="2102392" cy="30006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 algn="ctr">
                <a:buFont typeface="Arial" panose="020B0604020202020204" pitchFamily="34" charset="0"/>
                <a:buChar char="•"/>
              </a:pPr>
              <a:r>
                <a:rPr lang="en-US" sz="28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Calibri" panose="020F0502020204030204" pitchFamily="34" charset="0"/>
                  <a:cs typeface="Iskoola Pota" panose="020B0502040204020203" pitchFamily="34" charset="0"/>
                </a:rPr>
                <a:t>It helps maintain a positive workspace</a:t>
              </a:r>
              <a:endParaRPr lang="en-US" sz="1800" b="1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Iskoola Pota" panose="020B0502040204020203" pitchFamily="34" charset="0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74DF73B-191E-0979-0E9B-61AF018BCD87}"/>
              </a:ext>
            </a:extLst>
          </p:cNvPr>
          <p:cNvGrpSpPr/>
          <p:nvPr/>
        </p:nvGrpSpPr>
        <p:grpSpPr>
          <a:xfrm>
            <a:off x="-1530836" y="3741037"/>
            <a:ext cx="12564141" cy="966099"/>
            <a:chOff x="178655" y="2766289"/>
            <a:chExt cx="2102392" cy="303832"/>
          </a:xfrm>
        </p:grpSpPr>
        <p:sp>
          <p:nvSpPr>
            <p:cNvPr id="25" name="Rectangle: Rounded Corners 12">
              <a:extLst>
                <a:ext uri="{FF2B5EF4-FFF2-40B4-BE49-F238E27FC236}">
                  <a16:creationId xmlns:a16="http://schemas.microsoft.com/office/drawing/2014/main" id="{D62B4FC8-4B19-3335-912A-A63590108B84}"/>
                </a:ext>
              </a:extLst>
            </p:cNvPr>
            <p:cNvSpPr/>
            <p:nvPr/>
          </p:nvSpPr>
          <p:spPr>
            <a:xfrm>
              <a:off x="472585" y="2766289"/>
              <a:ext cx="1566034" cy="183908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7D1A014-D76F-0076-939F-0480B66B8ABE}"/>
                </a:ext>
              </a:extLst>
            </p:cNvPr>
            <p:cNvSpPr txBox="1"/>
            <p:nvPr/>
          </p:nvSpPr>
          <p:spPr>
            <a:xfrm>
              <a:off x="178655" y="2770060"/>
              <a:ext cx="2102392" cy="30006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 algn="ctr">
                <a:buFont typeface="Arial" panose="020B0604020202020204" pitchFamily="34" charset="0"/>
                <a:buChar char="•"/>
              </a:pPr>
              <a:r>
                <a:rPr lang="en-US" sz="28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Calibri" panose="020F0502020204030204" pitchFamily="34" charset="0"/>
                  <a:cs typeface="Iskoola Pota" panose="020B0502040204020203" pitchFamily="34" charset="0"/>
                </a:rPr>
                <a:t>It allows managers to set staff policies</a:t>
              </a:r>
              <a:endParaRPr lang="en-US" b="1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Iskoola Pota" panose="020B0502040204020203" pitchFamily="34" charset="0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CC6F5DA-EF50-9035-C5A1-45EC2C03EFD8}"/>
              </a:ext>
            </a:extLst>
          </p:cNvPr>
          <p:cNvGrpSpPr/>
          <p:nvPr/>
        </p:nvGrpSpPr>
        <p:grpSpPr>
          <a:xfrm>
            <a:off x="-1530836" y="7513892"/>
            <a:ext cx="12564141" cy="1091455"/>
            <a:chOff x="178904" y="2766289"/>
            <a:chExt cx="2102392" cy="343256"/>
          </a:xfrm>
        </p:grpSpPr>
        <p:sp>
          <p:nvSpPr>
            <p:cNvPr id="28" name="Rectangle: Rounded Corners 12">
              <a:extLst>
                <a:ext uri="{FF2B5EF4-FFF2-40B4-BE49-F238E27FC236}">
                  <a16:creationId xmlns:a16="http://schemas.microsoft.com/office/drawing/2014/main" id="{C283D6D5-169F-91C9-4CAD-947E47A5FBE0}"/>
                </a:ext>
              </a:extLst>
            </p:cNvPr>
            <p:cNvSpPr/>
            <p:nvPr/>
          </p:nvSpPr>
          <p:spPr>
            <a:xfrm>
              <a:off x="472585" y="2766289"/>
              <a:ext cx="1566034" cy="183908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851A51F-9AC0-98D7-A84C-45006E795CCA}"/>
                </a:ext>
              </a:extLst>
            </p:cNvPr>
            <p:cNvSpPr txBox="1"/>
            <p:nvPr/>
          </p:nvSpPr>
          <p:spPr>
            <a:xfrm>
              <a:off x="178904" y="2809484"/>
              <a:ext cx="2102392" cy="30006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 algn="ctr">
                <a:buFont typeface="Arial" panose="020B0604020202020204" pitchFamily="34" charset="0"/>
                <a:buChar char="•"/>
              </a:pPr>
              <a:r>
                <a:rPr lang="en-US" sz="28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Calibri" panose="020F0502020204030204" pitchFamily="34" charset="0"/>
                  <a:cs typeface="Iskoola Pota" panose="020B0502040204020203" pitchFamily="34" charset="0"/>
                </a:rPr>
                <a:t>It facilitates change and growth</a:t>
              </a:r>
              <a:endParaRPr lang="en-US" sz="1800" b="1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Iskoola Pota" panose="020B0502040204020203" pitchFamily="34" charset="0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B82E6A9-077E-9E3D-E4CF-E8E438E593DA}"/>
              </a:ext>
            </a:extLst>
          </p:cNvPr>
          <p:cNvGrpSpPr/>
          <p:nvPr/>
        </p:nvGrpSpPr>
        <p:grpSpPr>
          <a:xfrm>
            <a:off x="-1451714" y="8493031"/>
            <a:ext cx="12564141" cy="1231109"/>
            <a:chOff x="191165" y="2803596"/>
            <a:chExt cx="2102392" cy="387176"/>
          </a:xfrm>
        </p:grpSpPr>
        <p:sp>
          <p:nvSpPr>
            <p:cNvPr id="33" name="Rectangle: Rounded Corners 12">
              <a:extLst>
                <a:ext uri="{FF2B5EF4-FFF2-40B4-BE49-F238E27FC236}">
                  <a16:creationId xmlns:a16="http://schemas.microsoft.com/office/drawing/2014/main" id="{9992018A-0B86-E8B1-5BA3-3C44F6F1F21A}"/>
                </a:ext>
              </a:extLst>
            </p:cNvPr>
            <p:cNvSpPr/>
            <p:nvPr/>
          </p:nvSpPr>
          <p:spPr>
            <a:xfrm>
              <a:off x="472584" y="2803596"/>
              <a:ext cx="1566034" cy="183908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45BBF0A-EC79-5175-1447-0859B722B678}"/>
                </a:ext>
              </a:extLst>
            </p:cNvPr>
            <p:cNvSpPr txBox="1"/>
            <p:nvPr/>
          </p:nvSpPr>
          <p:spPr>
            <a:xfrm>
              <a:off x="191165" y="2803597"/>
              <a:ext cx="2102392" cy="3871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 algn="ctr">
                <a:buFont typeface="Arial" panose="020B0604020202020204" pitchFamily="34" charset="0"/>
                <a:buChar char="•"/>
              </a:pPr>
              <a:r>
                <a:rPr lang="en-US" sz="28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Calibri" panose="020F0502020204030204" pitchFamily="34" charset="0"/>
                  <a:cs typeface="Iskoola Pota" panose="020B0502040204020203" pitchFamily="34" charset="0"/>
                </a:rPr>
                <a:t>It improves your company's public image</a:t>
              </a:r>
              <a:endParaRPr lang="en-US" b="1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Iskoola Pota" panose="020B0502040204020203" pitchFamily="34" charset="0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Iskoola Pota" panose="020B0502040204020203" pitchFamily="34" charset="0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pic>
        <p:nvPicPr>
          <p:cNvPr id="3" name="20240827-0449-46.0077612">
            <a:hlinkClick r:id="" action="ppaction://media"/>
            <a:extLst>
              <a:ext uri="{FF2B5EF4-FFF2-40B4-BE49-F238E27FC236}">
                <a16:creationId xmlns:a16="http://schemas.microsoft.com/office/drawing/2014/main" id="{748BF05E-5806-0B5F-6682-6E4CA0CE860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4.645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760421" y="2652473"/>
            <a:ext cx="7972284" cy="4639322"/>
          </a:xfrm>
          <a:prstGeom prst="roundRect">
            <a:avLst>
              <a:gd name="adj" fmla="val 5783"/>
            </a:avLst>
          </a:prstGeom>
          <a:ln>
            <a:noFill/>
          </a:ln>
          <a:effectLst>
            <a:reflection blurRad="6350" stA="50000" endA="275" endPos="40000" dist="101600" dir="5400000" sy="-100000" algn="bl" rotWithShape="0"/>
          </a:effectLst>
          <a:scene3d>
            <a:camera prst="perspectiveRelaxed" fov="3600000">
              <a:rot lat="21000000" lon="1140000" rev="21240000"/>
            </a:camera>
            <a:lightRig rig="twoPt" dir="t">
              <a:rot lat="0" lon="0" rev="10200000"/>
            </a:lightRig>
          </a:scene3d>
          <a:sp3d contourW="6350">
            <a:bevelT w="165100" h="31750"/>
            <a:contourClr>
              <a:srgbClr val="969696"/>
            </a:contourClr>
          </a:sp3d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E8EAF740-1A98-040F-FCE9-0F78C569A090}"/>
              </a:ext>
            </a:extLst>
          </p:cNvPr>
          <p:cNvGrpSpPr/>
          <p:nvPr/>
        </p:nvGrpSpPr>
        <p:grpSpPr>
          <a:xfrm>
            <a:off x="-1425634" y="2721680"/>
            <a:ext cx="12564141" cy="1508109"/>
            <a:chOff x="191165" y="2803596"/>
            <a:chExt cx="2102392" cy="474291"/>
          </a:xfrm>
        </p:grpSpPr>
        <p:sp>
          <p:nvSpPr>
            <p:cNvPr id="11" name="Rectangle: Rounded Corners 12">
              <a:extLst>
                <a:ext uri="{FF2B5EF4-FFF2-40B4-BE49-F238E27FC236}">
                  <a16:creationId xmlns:a16="http://schemas.microsoft.com/office/drawing/2014/main" id="{1D15866B-3A8F-C121-126D-A503AA8BF63A}"/>
                </a:ext>
              </a:extLst>
            </p:cNvPr>
            <p:cNvSpPr/>
            <p:nvPr/>
          </p:nvSpPr>
          <p:spPr>
            <a:xfrm>
              <a:off x="472584" y="2803596"/>
              <a:ext cx="1566034" cy="183908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B45EA77-F7AE-76F1-8427-587D77F1C26E}"/>
                </a:ext>
              </a:extLst>
            </p:cNvPr>
            <p:cNvSpPr txBox="1"/>
            <p:nvPr/>
          </p:nvSpPr>
          <p:spPr>
            <a:xfrm>
              <a:off x="191165" y="2803597"/>
              <a:ext cx="2102392" cy="47429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457200" indent="-457200" algn="ctr">
                <a:buFont typeface="Arial" panose="020B0604020202020204" pitchFamily="34" charset="0"/>
                <a:buChar char="•"/>
              </a:pPr>
              <a:r>
                <a:rPr lang="en-US" sz="2800" b="1" kern="100" dirty="0">
                  <a:solidFill>
                    <a:schemeClr val="bg1"/>
                  </a:solidFill>
                  <a:effectLst/>
                  <a:latin typeface="Aptos" panose="020B0004020202020204" pitchFamily="34" charset="0"/>
                  <a:ea typeface="Calibri" panose="020F0502020204030204" pitchFamily="34" charset="0"/>
                  <a:cs typeface="Iskoola Pota" panose="020B0502040204020203" pitchFamily="34" charset="0"/>
                </a:rPr>
                <a:t>It helps to create a company brand</a:t>
              </a: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b="1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Iskoola Pota" panose="020B0502040204020203" pitchFamily="34" charset="0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Iskoola Pota" panose="020B0502040204020203" pitchFamily="34" charset="0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5413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56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5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Manual Input 2"/>
          <p:cNvSpPr/>
          <p:nvPr/>
        </p:nvSpPr>
        <p:spPr>
          <a:xfrm rot="16200000">
            <a:off x="10172701" y="2171701"/>
            <a:ext cx="10287000" cy="5943599"/>
          </a:xfrm>
          <a:prstGeom prst="flowChartManualInput">
            <a:avLst/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 dirty="0">
              <a:latin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344804" y="1497793"/>
            <a:ext cx="8160385" cy="2553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10000"/>
              </a:lnSpc>
              <a:buClr>
                <a:srgbClr val="272D2B"/>
              </a:buClr>
              <a:buFont typeface="Arial" panose="020B0604020202020204" pitchFamily="34" charset="0"/>
              <a:buChar char="•"/>
            </a:pPr>
            <a:endParaRPr lang="en-US" sz="2100" dirty="0" err="1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lnSpc>
                <a:spcPct val="110000"/>
              </a:lnSpc>
              <a:buClr>
                <a:srgbClr val="272D2B"/>
              </a:buClr>
              <a:buFont typeface="Arial" panose="020B0604020202020204" pitchFamily="34" charset="0"/>
              <a:buChar char="•"/>
            </a:pPr>
            <a:endParaRPr lang="en-US" sz="2100" dirty="0" err="1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lnSpc>
                <a:spcPct val="110000"/>
              </a:lnSpc>
              <a:buClr>
                <a:srgbClr val="272D2B"/>
              </a:buClr>
              <a:buFont typeface="Arial" panose="020B0604020202020204" pitchFamily="34" charset="0"/>
              <a:buChar char="•"/>
            </a:pPr>
            <a:endParaRPr lang="en-US" sz="2100" dirty="0" err="1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lnSpc>
                <a:spcPct val="110000"/>
              </a:lnSpc>
              <a:buClr>
                <a:srgbClr val="272D2B"/>
              </a:buClr>
              <a:buFont typeface="Arial" panose="020B0604020202020204" pitchFamily="34" charset="0"/>
              <a:buChar char="•"/>
            </a:pPr>
            <a:endParaRPr lang="en-US" sz="2100" dirty="0" err="1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lnSpc>
                <a:spcPct val="110000"/>
              </a:lnSpc>
              <a:buClr>
                <a:srgbClr val="272D2B"/>
              </a:buClr>
              <a:buFont typeface="Arial" panose="020B0604020202020204" pitchFamily="34" charset="0"/>
              <a:buChar char="•"/>
            </a:pPr>
            <a:endParaRPr lang="en-US" sz="2100" dirty="0" err="1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lnSpc>
                <a:spcPct val="110000"/>
              </a:lnSpc>
              <a:buClr>
                <a:srgbClr val="272D2B"/>
              </a:buClr>
              <a:buFont typeface="Arial" panose="020B0604020202020204" pitchFamily="34" charset="0"/>
              <a:buChar char="•"/>
            </a:pPr>
            <a:endParaRPr lang="en-US" sz="2100" dirty="0" err="1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57175" indent="-257175">
              <a:lnSpc>
                <a:spcPct val="110000"/>
              </a:lnSpc>
              <a:buClr>
                <a:srgbClr val="272D2B"/>
              </a:buClr>
              <a:buFont typeface="Wingdings" panose="05000000000000000000" pitchFamily="2" charset="2"/>
              <a:buChar char="§"/>
            </a:pPr>
            <a:endParaRPr lang="en-US" sz="2100" dirty="0" err="1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03860" y="833544"/>
            <a:ext cx="99009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Franklin Gothic Demi Cond" panose="020B0706030402020204" pitchFamily="34" charset="0"/>
              </a:rPr>
              <a:t>INTERNAL COMMUNICATION</a:t>
            </a:r>
            <a:endParaRPr lang="en-US" sz="5400" b="1" dirty="0">
              <a:solidFill>
                <a:srgbClr val="272D2B"/>
              </a:solidFill>
              <a:latin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 flipV="1">
            <a:off x="537211" y="1756874"/>
            <a:ext cx="573786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 dirty="0">
              <a:latin typeface="Arial" panose="020B0604020202020204" pitchFamily="34" charset="0"/>
            </a:endParaRPr>
          </a:p>
        </p:txBody>
      </p:sp>
      <p:sp>
        <p:nvSpPr>
          <p:cNvPr id="15" name="Text Box 1"/>
          <p:cNvSpPr txBox="1"/>
          <p:nvPr/>
        </p:nvSpPr>
        <p:spPr>
          <a:xfrm>
            <a:off x="17028795" y="9302750"/>
            <a:ext cx="925830" cy="768350"/>
          </a:xfrm>
          <a:prstGeom prst="rect">
            <a:avLst/>
          </a:prstGeom>
          <a:solidFill>
            <a:srgbClr val="FFC3B3"/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04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11235FA-77FD-5B5F-FF02-28F322A37EC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46" t="1744" r="6130" b="-1744"/>
          <a:stretch/>
        </p:blipFill>
        <p:spPr>
          <a:xfrm>
            <a:off x="10631804" y="1295209"/>
            <a:ext cx="6574974" cy="762697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7EC66F6-C518-5BB9-5857-FA879D2A3590}"/>
              </a:ext>
            </a:extLst>
          </p:cNvPr>
          <p:cNvSpPr txBox="1"/>
          <p:nvPr/>
        </p:nvSpPr>
        <p:spPr>
          <a:xfrm>
            <a:off x="384178" y="2820605"/>
            <a:ext cx="9144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Internal communication entails the methods an organization uses to communicate among staff.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E82DBC-A54A-1BEA-00A7-07DE5F37938F}"/>
              </a:ext>
            </a:extLst>
          </p:cNvPr>
          <p:cNvSpPr txBox="1"/>
          <p:nvPr/>
        </p:nvSpPr>
        <p:spPr>
          <a:xfrm>
            <a:off x="384178" y="4550592"/>
            <a:ext cx="9313606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Covers a broad range of communication styles, such as written and oral, across different organizational tiers and levels of formality.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4000" dirty="0">
              <a:latin typeface="Aptos" panose="020B00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5D31A3-A818-0DA5-552F-CEA7495BF172}"/>
              </a:ext>
            </a:extLst>
          </p:cNvPr>
          <p:cNvSpPr txBox="1"/>
          <p:nvPr/>
        </p:nvSpPr>
        <p:spPr>
          <a:xfrm>
            <a:off x="461900" y="6774589"/>
            <a:ext cx="931360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Effective internal communication uses a mix of communication styles in different situations to let everyone in an organization interact more effectively</a:t>
            </a:r>
          </a:p>
        </p:txBody>
      </p:sp>
    </p:spTree>
    <p:extLst>
      <p:ext uri="{BB962C8B-B14F-4D97-AF65-F5344CB8AC3E}">
        <p14:creationId xmlns:p14="http://schemas.microsoft.com/office/powerpoint/2010/main" val="1824116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6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6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13" grpId="0"/>
      <p:bldP spid="14" grpId="0" bldLvl="0" animBg="1"/>
      <p:bldP spid="17" grpId="0"/>
      <p:bldP spid="4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Manual Input 2"/>
          <p:cNvSpPr/>
          <p:nvPr/>
        </p:nvSpPr>
        <p:spPr>
          <a:xfrm rot="16200000">
            <a:off x="10172701" y="2171701"/>
            <a:ext cx="10287000" cy="5943599"/>
          </a:xfrm>
          <a:prstGeom prst="flowChartManualInput">
            <a:avLst/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 dirty="0">
              <a:latin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344804" y="1497793"/>
            <a:ext cx="8160385" cy="2553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10000"/>
              </a:lnSpc>
              <a:buClr>
                <a:srgbClr val="272D2B"/>
              </a:buClr>
              <a:buFont typeface="Arial" panose="020B0604020202020204" pitchFamily="34" charset="0"/>
              <a:buChar char="•"/>
            </a:pPr>
            <a:endParaRPr lang="en-US" sz="2100" dirty="0" err="1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lnSpc>
                <a:spcPct val="110000"/>
              </a:lnSpc>
              <a:buClr>
                <a:srgbClr val="272D2B"/>
              </a:buClr>
              <a:buFont typeface="Arial" panose="020B0604020202020204" pitchFamily="34" charset="0"/>
              <a:buChar char="•"/>
            </a:pPr>
            <a:endParaRPr lang="en-US" sz="2100" dirty="0" err="1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lnSpc>
                <a:spcPct val="110000"/>
              </a:lnSpc>
              <a:buClr>
                <a:srgbClr val="272D2B"/>
              </a:buClr>
              <a:buFont typeface="Arial" panose="020B0604020202020204" pitchFamily="34" charset="0"/>
              <a:buChar char="•"/>
            </a:pPr>
            <a:endParaRPr lang="en-US" sz="2100" dirty="0" err="1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lnSpc>
                <a:spcPct val="110000"/>
              </a:lnSpc>
              <a:buClr>
                <a:srgbClr val="272D2B"/>
              </a:buClr>
              <a:buFont typeface="Arial" panose="020B0604020202020204" pitchFamily="34" charset="0"/>
              <a:buChar char="•"/>
            </a:pPr>
            <a:endParaRPr lang="en-US" sz="2100" dirty="0" err="1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lnSpc>
                <a:spcPct val="110000"/>
              </a:lnSpc>
              <a:buClr>
                <a:srgbClr val="272D2B"/>
              </a:buClr>
              <a:buFont typeface="Arial" panose="020B0604020202020204" pitchFamily="34" charset="0"/>
              <a:buChar char="•"/>
            </a:pPr>
            <a:endParaRPr lang="en-US" sz="2100" dirty="0" err="1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lnSpc>
                <a:spcPct val="110000"/>
              </a:lnSpc>
              <a:buClr>
                <a:srgbClr val="272D2B"/>
              </a:buClr>
              <a:buFont typeface="Arial" panose="020B0604020202020204" pitchFamily="34" charset="0"/>
              <a:buChar char="•"/>
            </a:pPr>
            <a:endParaRPr lang="en-US" sz="2100" dirty="0" err="1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57175" indent="-257175">
              <a:lnSpc>
                <a:spcPct val="110000"/>
              </a:lnSpc>
              <a:buClr>
                <a:srgbClr val="272D2B"/>
              </a:buClr>
              <a:buFont typeface="Wingdings" panose="05000000000000000000" pitchFamily="2" charset="2"/>
              <a:buChar char="§"/>
            </a:pPr>
            <a:endParaRPr lang="en-US" sz="2100" dirty="0" err="1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0500" y="833544"/>
            <a:ext cx="125806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Franklin Gothic Demi Cond" panose="020B0706030402020204" pitchFamily="34" charset="0"/>
              </a:rPr>
              <a:t>STAKEHOLDERS </a:t>
            </a:r>
            <a:r>
              <a:rPr lang="en-US" sz="4800" b="1" dirty="0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Franklin Gothic Demi Cond" panose="020B0706030402020204" pitchFamily="34" charset="0"/>
              </a:rPr>
              <a:t>OF</a:t>
            </a:r>
            <a:r>
              <a:rPr lang="en-US" sz="5400" b="1" dirty="0"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Franklin Gothic Demi Cond" panose="020B0706030402020204" pitchFamily="34" charset="0"/>
              </a:rPr>
              <a:t> </a:t>
            </a:r>
            <a:r>
              <a:rPr lang="en-US" sz="4800" b="1" dirty="0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Franklin Gothic Demi Cond" panose="020B0706030402020204" pitchFamily="34" charset="0"/>
              </a:rPr>
              <a:t>INTERNAL COMMUNICATION</a:t>
            </a:r>
            <a:endParaRPr lang="en-US" sz="5400" b="1" dirty="0">
              <a:solidFill>
                <a:schemeClr val="accent1">
                  <a:lumMod val="40000"/>
                  <a:lumOff val="6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 flipV="1">
            <a:off x="323851" y="1932140"/>
            <a:ext cx="573786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 dirty="0">
              <a:latin typeface="Arial" panose="020B0604020202020204" pitchFamily="34" charset="0"/>
            </a:endParaRPr>
          </a:p>
        </p:txBody>
      </p:sp>
      <p:sp>
        <p:nvSpPr>
          <p:cNvPr id="15" name="Text Box 1"/>
          <p:cNvSpPr txBox="1"/>
          <p:nvPr/>
        </p:nvSpPr>
        <p:spPr>
          <a:xfrm>
            <a:off x="17083556" y="9322582"/>
            <a:ext cx="925830" cy="768350"/>
          </a:xfrm>
          <a:prstGeom prst="rect">
            <a:avLst/>
          </a:prstGeom>
          <a:solidFill>
            <a:srgbClr val="FFC3B3"/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05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24F899E-DAF8-8361-9CAC-28F662463872}"/>
              </a:ext>
            </a:extLst>
          </p:cNvPr>
          <p:cNvGrpSpPr/>
          <p:nvPr/>
        </p:nvGrpSpPr>
        <p:grpSpPr>
          <a:xfrm>
            <a:off x="690729" y="6295087"/>
            <a:ext cx="11896995" cy="1040332"/>
            <a:chOff x="488207" y="2475102"/>
            <a:chExt cx="2324365" cy="327178"/>
          </a:xfrm>
        </p:grpSpPr>
        <p:sp>
          <p:nvSpPr>
            <p:cNvPr id="5" name="Rectangle: Rounded Corners 12">
              <a:extLst>
                <a:ext uri="{FF2B5EF4-FFF2-40B4-BE49-F238E27FC236}">
                  <a16:creationId xmlns:a16="http://schemas.microsoft.com/office/drawing/2014/main" id="{A47BCB77-4A94-B5C2-0B78-B5590E6A6A07}"/>
                </a:ext>
              </a:extLst>
            </p:cNvPr>
            <p:cNvSpPr/>
            <p:nvPr/>
          </p:nvSpPr>
          <p:spPr>
            <a:xfrm>
              <a:off x="488207" y="2475102"/>
              <a:ext cx="1566034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CA16A94-DD7B-9A9E-7D4C-BA6477CD3EEF}"/>
                </a:ext>
              </a:extLst>
            </p:cNvPr>
            <p:cNvSpPr txBox="1"/>
            <p:nvPr/>
          </p:nvSpPr>
          <p:spPr>
            <a:xfrm>
              <a:off x="710180" y="2492742"/>
              <a:ext cx="2102392" cy="3095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4. Human Resour</a:t>
              </a:r>
              <a:r>
                <a:rPr lang="en-US" sz="28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ces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B40DE4-650C-AB34-8687-860A0B7034D6}"/>
              </a:ext>
            </a:extLst>
          </p:cNvPr>
          <p:cNvGrpSpPr/>
          <p:nvPr/>
        </p:nvGrpSpPr>
        <p:grpSpPr>
          <a:xfrm>
            <a:off x="667612" y="4312193"/>
            <a:ext cx="11918549" cy="984242"/>
            <a:chOff x="485839" y="2761627"/>
            <a:chExt cx="2324721" cy="309538"/>
          </a:xfrm>
        </p:grpSpPr>
        <p:sp>
          <p:nvSpPr>
            <p:cNvPr id="9" name="Rectangle: Rounded Corners 12">
              <a:extLst>
                <a:ext uri="{FF2B5EF4-FFF2-40B4-BE49-F238E27FC236}">
                  <a16:creationId xmlns:a16="http://schemas.microsoft.com/office/drawing/2014/main" id="{10FB9DAD-C4C3-2700-806C-E93DB1B8E142}"/>
                </a:ext>
              </a:extLst>
            </p:cNvPr>
            <p:cNvSpPr/>
            <p:nvPr/>
          </p:nvSpPr>
          <p:spPr>
            <a:xfrm>
              <a:off x="485839" y="2766289"/>
              <a:ext cx="1552780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83346E5-B1DD-9438-2A23-827413B9BB82}"/>
                </a:ext>
              </a:extLst>
            </p:cNvPr>
            <p:cNvSpPr txBox="1"/>
            <p:nvPr/>
          </p:nvSpPr>
          <p:spPr>
            <a:xfrm>
              <a:off x="708168" y="2761627"/>
              <a:ext cx="2102392" cy="3095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2. Management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3927023-5DE8-4016-224E-DAE0757F56B5}"/>
              </a:ext>
            </a:extLst>
          </p:cNvPr>
          <p:cNvSpPr txBox="1"/>
          <p:nvPr/>
        </p:nvSpPr>
        <p:spPr>
          <a:xfrm>
            <a:off x="1718106" y="3301036"/>
            <a:ext cx="10124766" cy="4070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20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502040204020203" pitchFamily="34" charset="-34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6C55FD5-1013-C2F8-1BB0-AA5EA2B27639}"/>
              </a:ext>
            </a:extLst>
          </p:cNvPr>
          <p:cNvGrpSpPr/>
          <p:nvPr/>
        </p:nvGrpSpPr>
        <p:grpSpPr>
          <a:xfrm>
            <a:off x="690729" y="3322984"/>
            <a:ext cx="11895432" cy="984242"/>
            <a:chOff x="462622" y="2474055"/>
            <a:chExt cx="2320212" cy="309538"/>
          </a:xfrm>
        </p:grpSpPr>
        <p:sp>
          <p:nvSpPr>
            <p:cNvPr id="18" name="Rectangle: Rounded Corners 12">
              <a:extLst>
                <a:ext uri="{FF2B5EF4-FFF2-40B4-BE49-F238E27FC236}">
                  <a16:creationId xmlns:a16="http://schemas.microsoft.com/office/drawing/2014/main" id="{EF24C453-B1D5-329C-AC47-4C0493E186F9}"/>
                </a:ext>
              </a:extLst>
            </p:cNvPr>
            <p:cNvSpPr/>
            <p:nvPr/>
          </p:nvSpPr>
          <p:spPr>
            <a:xfrm>
              <a:off x="462622" y="2474142"/>
              <a:ext cx="1552780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EFFB517-F463-233A-1A46-CB38F74CAFD7}"/>
                </a:ext>
              </a:extLst>
            </p:cNvPr>
            <p:cNvSpPr txBox="1"/>
            <p:nvPr/>
          </p:nvSpPr>
          <p:spPr>
            <a:xfrm>
              <a:off x="680442" y="2474055"/>
              <a:ext cx="2102392" cy="3095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1. Employees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9F8C907-563E-20BA-5DD8-921D84C74C64}"/>
              </a:ext>
            </a:extLst>
          </p:cNvPr>
          <p:cNvGrpSpPr/>
          <p:nvPr/>
        </p:nvGrpSpPr>
        <p:grpSpPr>
          <a:xfrm>
            <a:off x="690729" y="5313973"/>
            <a:ext cx="11918549" cy="996831"/>
            <a:chOff x="485839" y="2766289"/>
            <a:chExt cx="2324721" cy="313497"/>
          </a:xfrm>
        </p:grpSpPr>
        <p:sp>
          <p:nvSpPr>
            <p:cNvPr id="21" name="Rectangle: Rounded Corners 12">
              <a:extLst>
                <a:ext uri="{FF2B5EF4-FFF2-40B4-BE49-F238E27FC236}">
                  <a16:creationId xmlns:a16="http://schemas.microsoft.com/office/drawing/2014/main" id="{76080930-B78B-94D8-B725-6CBFDE2F0D8D}"/>
                </a:ext>
              </a:extLst>
            </p:cNvPr>
            <p:cNvSpPr/>
            <p:nvPr/>
          </p:nvSpPr>
          <p:spPr>
            <a:xfrm>
              <a:off x="485839" y="2766289"/>
              <a:ext cx="1552780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1BBABE7-7646-E59B-72A9-C82FCD51E9E4}"/>
                </a:ext>
              </a:extLst>
            </p:cNvPr>
            <p:cNvSpPr txBox="1"/>
            <p:nvPr/>
          </p:nvSpPr>
          <p:spPr>
            <a:xfrm>
              <a:off x="708168" y="2770247"/>
              <a:ext cx="2102392" cy="3095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3. Executive leadership 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5100657-89F6-CED8-0341-5BF3089524DF}"/>
              </a:ext>
            </a:extLst>
          </p:cNvPr>
          <p:cNvGrpSpPr/>
          <p:nvPr/>
        </p:nvGrpSpPr>
        <p:grpSpPr>
          <a:xfrm>
            <a:off x="657360" y="7416165"/>
            <a:ext cx="11900701" cy="1024961"/>
            <a:chOff x="481688" y="2492915"/>
            <a:chExt cx="2325089" cy="322344"/>
          </a:xfrm>
        </p:grpSpPr>
        <p:sp>
          <p:nvSpPr>
            <p:cNvPr id="26" name="Rectangle: Rounded Corners 12">
              <a:extLst>
                <a:ext uri="{FF2B5EF4-FFF2-40B4-BE49-F238E27FC236}">
                  <a16:creationId xmlns:a16="http://schemas.microsoft.com/office/drawing/2014/main" id="{03182009-1D8A-4F64-55D4-761009F1213E}"/>
                </a:ext>
              </a:extLst>
            </p:cNvPr>
            <p:cNvSpPr/>
            <p:nvPr/>
          </p:nvSpPr>
          <p:spPr>
            <a:xfrm>
              <a:off x="481688" y="2492915"/>
              <a:ext cx="1566034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79202D7-552E-0240-1E4E-4D2D46CD1D9B}"/>
                </a:ext>
              </a:extLst>
            </p:cNvPr>
            <p:cNvSpPr txBox="1"/>
            <p:nvPr/>
          </p:nvSpPr>
          <p:spPr>
            <a:xfrm>
              <a:off x="704385" y="2505720"/>
              <a:ext cx="2102392" cy="3095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5. Internal Communication Specialists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D7E83599-16D6-C4A1-65A5-CC13C1FD70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6" r="7516"/>
          <a:stretch/>
        </p:blipFill>
        <p:spPr>
          <a:xfrm flipH="1">
            <a:off x="9493839" y="2558705"/>
            <a:ext cx="8361914" cy="55357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8FF62DEA-1B87-0556-3D4C-7CE5825D996A}"/>
              </a:ext>
            </a:extLst>
          </p:cNvPr>
          <p:cNvGrpSpPr/>
          <p:nvPr/>
        </p:nvGrpSpPr>
        <p:grpSpPr>
          <a:xfrm>
            <a:off x="654035" y="8473734"/>
            <a:ext cx="11900701" cy="1024961"/>
            <a:chOff x="481688" y="2492915"/>
            <a:chExt cx="2325089" cy="322344"/>
          </a:xfrm>
        </p:grpSpPr>
        <p:sp>
          <p:nvSpPr>
            <p:cNvPr id="23" name="Rectangle: Rounded Corners 12">
              <a:extLst>
                <a:ext uri="{FF2B5EF4-FFF2-40B4-BE49-F238E27FC236}">
                  <a16:creationId xmlns:a16="http://schemas.microsoft.com/office/drawing/2014/main" id="{64165355-D5AE-90FC-42C4-002694D9A5A6}"/>
                </a:ext>
              </a:extLst>
            </p:cNvPr>
            <p:cNvSpPr/>
            <p:nvPr/>
          </p:nvSpPr>
          <p:spPr>
            <a:xfrm>
              <a:off x="481688" y="2492915"/>
              <a:ext cx="1566034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5DBBAAA-3B27-DD82-6A1E-8FCB4255326C}"/>
                </a:ext>
              </a:extLst>
            </p:cNvPr>
            <p:cNvSpPr txBox="1"/>
            <p:nvPr/>
          </p:nvSpPr>
          <p:spPr>
            <a:xfrm>
              <a:off x="704385" y="2505720"/>
              <a:ext cx="2102392" cy="3095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6.IT Department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61266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6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6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13" grpId="0"/>
      <p:bldP spid="14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Manual Input 2"/>
          <p:cNvSpPr/>
          <p:nvPr/>
        </p:nvSpPr>
        <p:spPr>
          <a:xfrm rot="16200000">
            <a:off x="10172701" y="2171701"/>
            <a:ext cx="10287000" cy="5943599"/>
          </a:xfrm>
          <a:prstGeom prst="flowChartManualInput">
            <a:avLst/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 dirty="0">
              <a:latin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344804" y="1497793"/>
            <a:ext cx="8160385" cy="2553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10000"/>
              </a:lnSpc>
              <a:buClr>
                <a:srgbClr val="272D2B"/>
              </a:buClr>
              <a:buFont typeface="Arial" panose="020B0604020202020204" pitchFamily="34" charset="0"/>
              <a:buChar char="•"/>
            </a:pPr>
            <a:endParaRPr lang="en-US" sz="2100" dirty="0" err="1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lnSpc>
                <a:spcPct val="110000"/>
              </a:lnSpc>
              <a:buClr>
                <a:srgbClr val="272D2B"/>
              </a:buClr>
              <a:buFont typeface="Arial" panose="020B0604020202020204" pitchFamily="34" charset="0"/>
              <a:buChar char="•"/>
            </a:pPr>
            <a:endParaRPr lang="en-US" sz="2100" dirty="0" err="1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lnSpc>
                <a:spcPct val="110000"/>
              </a:lnSpc>
              <a:buClr>
                <a:srgbClr val="272D2B"/>
              </a:buClr>
              <a:buFont typeface="Arial" panose="020B0604020202020204" pitchFamily="34" charset="0"/>
              <a:buChar char="•"/>
            </a:pPr>
            <a:endParaRPr lang="en-US" sz="2100" dirty="0" err="1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lnSpc>
                <a:spcPct val="110000"/>
              </a:lnSpc>
              <a:buClr>
                <a:srgbClr val="272D2B"/>
              </a:buClr>
              <a:buFont typeface="Arial" panose="020B0604020202020204" pitchFamily="34" charset="0"/>
              <a:buChar char="•"/>
            </a:pPr>
            <a:endParaRPr lang="en-US" sz="2100" dirty="0" err="1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lnSpc>
                <a:spcPct val="110000"/>
              </a:lnSpc>
              <a:buClr>
                <a:srgbClr val="272D2B"/>
              </a:buClr>
              <a:buFont typeface="Arial" panose="020B0604020202020204" pitchFamily="34" charset="0"/>
              <a:buChar char="•"/>
            </a:pPr>
            <a:endParaRPr lang="en-US" sz="2100" dirty="0" err="1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indent="-342900">
              <a:lnSpc>
                <a:spcPct val="110000"/>
              </a:lnSpc>
              <a:buClr>
                <a:srgbClr val="272D2B"/>
              </a:buClr>
              <a:buFont typeface="Arial" panose="020B0604020202020204" pitchFamily="34" charset="0"/>
              <a:buChar char="•"/>
            </a:pPr>
            <a:endParaRPr lang="en-US" sz="2100" dirty="0" err="1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57175" indent="-257175">
              <a:lnSpc>
                <a:spcPct val="110000"/>
              </a:lnSpc>
              <a:buClr>
                <a:srgbClr val="272D2B"/>
              </a:buClr>
              <a:buFont typeface="Wingdings" panose="05000000000000000000" pitchFamily="2" charset="2"/>
              <a:buChar char="§"/>
            </a:pPr>
            <a:endParaRPr lang="en-US" sz="2100" dirty="0" err="1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0500" y="833544"/>
            <a:ext cx="125806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Franklin Gothic Demi Cond" panose="020B0706030402020204" pitchFamily="34" charset="0"/>
              </a:rPr>
              <a:t>CHANNALS </a:t>
            </a:r>
            <a:r>
              <a:rPr lang="en-US" sz="4800" b="1" dirty="0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Franklin Gothic Demi Cond" panose="020B0706030402020204" pitchFamily="34" charset="0"/>
              </a:rPr>
              <a:t>OF</a:t>
            </a:r>
            <a:r>
              <a:rPr lang="en-US" sz="5400" b="1" dirty="0"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Franklin Gothic Demi Cond" panose="020B0706030402020204" pitchFamily="34" charset="0"/>
              </a:rPr>
              <a:t> </a:t>
            </a:r>
            <a:r>
              <a:rPr lang="en-US" sz="4800" b="1" dirty="0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Franklin Gothic Demi Cond" panose="020B0706030402020204" pitchFamily="34" charset="0"/>
              </a:rPr>
              <a:t>INTERNAL COMMUNICATION</a:t>
            </a:r>
            <a:endParaRPr lang="en-US" sz="5400" b="1" dirty="0">
              <a:solidFill>
                <a:schemeClr val="accent1">
                  <a:lumMod val="40000"/>
                  <a:lumOff val="60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 flipV="1">
            <a:off x="323851" y="1932140"/>
            <a:ext cx="5737860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 dirty="0">
              <a:latin typeface="Arial" panose="020B0604020202020204" pitchFamily="34" charset="0"/>
            </a:endParaRPr>
          </a:p>
        </p:txBody>
      </p:sp>
      <p:sp>
        <p:nvSpPr>
          <p:cNvPr id="15" name="Text Box 1"/>
          <p:cNvSpPr txBox="1"/>
          <p:nvPr/>
        </p:nvSpPr>
        <p:spPr>
          <a:xfrm>
            <a:off x="17062659" y="9307834"/>
            <a:ext cx="925830" cy="768350"/>
          </a:xfrm>
          <a:prstGeom prst="rect">
            <a:avLst/>
          </a:prstGeom>
          <a:solidFill>
            <a:srgbClr val="FFC3B3"/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06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24F899E-DAF8-8361-9CAC-28F662463872}"/>
              </a:ext>
            </a:extLst>
          </p:cNvPr>
          <p:cNvGrpSpPr/>
          <p:nvPr/>
        </p:nvGrpSpPr>
        <p:grpSpPr>
          <a:xfrm>
            <a:off x="690729" y="6295087"/>
            <a:ext cx="11896995" cy="1040332"/>
            <a:chOff x="488207" y="2475102"/>
            <a:chExt cx="2324365" cy="327178"/>
          </a:xfrm>
        </p:grpSpPr>
        <p:sp>
          <p:nvSpPr>
            <p:cNvPr id="5" name="Rectangle: Rounded Corners 12">
              <a:extLst>
                <a:ext uri="{FF2B5EF4-FFF2-40B4-BE49-F238E27FC236}">
                  <a16:creationId xmlns:a16="http://schemas.microsoft.com/office/drawing/2014/main" id="{A47BCB77-4A94-B5C2-0B78-B5590E6A6A07}"/>
                </a:ext>
              </a:extLst>
            </p:cNvPr>
            <p:cNvSpPr/>
            <p:nvPr/>
          </p:nvSpPr>
          <p:spPr>
            <a:xfrm>
              <a:off x="488207" y="2475102"/>
              <a:ext cx="1566034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CA16A94-DD7B-9A9E-7D4C-BA6477CD3EEF}"/>
                </a:ext>
              </a:extLst>
            </p:cNvPr>
            <p:cNvSpPr txBox="1"/>
            <p:nvPr/>
          </p:nvSpPr>
          <p:spPr>
            <a:xfrm>
              <a:off x="710180" y="2492742"/>
              <a:ext cx="2102392" cy="3095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4.</a:t>
              </a:r>
              <a:r>
                <a:rPr lang="en-US" sz="28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Meating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B40DE4-650C-AB34-8687-860A0B7034D6}"/>
              </a:ext>
            </a:extLst>
          </p:cNvPr>
          <p:cNvGrpSpPr/>
          <p:nvPr/>
        </p:nvGrpSpPr>
        <p:grpSpPr>
          <a:xfrm>
            <a:off x="667612" y="4312193"/>
            <a:ext cx="11918549" cy="984242"/>
            <a:chOff x="485839" y="2761627"/>
            <a:chExt cx="2324721" cy="309538"/>
          </a:xfrm>
        </p:grpSpPr>
        <p:sp>
          <p:nvSpPr>
            <p:cNvPr id="9" name="Rectangle: Rounded Corners 12">
              <a:extLst>
                <a:ext uri="{FF2B5EF4-FFF2-40B4-BE49-F238E27FC236}">
                  <a16:creationId xmlns:a16="http://schemas.microsoft.com/office/drawing/2014/main" id="{10FB9DAD-C4C3-2700-806C-E93DB1B8E142}"/>
                </a:ext>
              </a:extLst>
            </p:cNvPr>
            <p:cNvSpPr/>
            <p:nvPr/>
          </p:nvSpPr>
          <p:spPr>
            <a:xfrm>
              <a:off x="485839" y="2766289"/>
              <a:ext cx="1552780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83346E5-B1DD-9438-2A23-827413B9BB82}"/>
                </a:ext>
              </a:extLst>
            </p:cNvPr>
            <p:cNvSpPr txBox="1"/>
            <p:nvPr/>
          </p:nvSpPr>
          <p:spPr>
            <a:xfrm>
              <a:off x="708168" y="2761627"/>
              <a:ext cx="2102392" cy="3095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2.</a:t>
              </a:r>
              <a:r>
                <a:rPr lang="en-US" sz="28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Intranet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3927023-5DE8-4016-224E-DAE0757F56B5}"/>
              </a:ext>
            </a:extLst>
          </p:cNvPr>
          <p:cNvSpPr txBox="1"/>
          <p:nvPr/>
        </p:nvSpPr>
        <p:spPr>
          <a:xfrm>
            <a:off x="1718106" y="3301036"/>
            <a:ext cx="10124766" cy="4070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20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502040204020203" pitchFamily="34" charset="-34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6C55FD5-1013-C2F8-1BB0-AA5EA2B27639}"/>
              </a:ext>
            </a:extLst>
          </p:cNvPr>
          <p:cNvGrpSpPr/>
          <p:nvPr/>
        </p:nvGrpSpPr>
        <p:grpSpPr>
          <a:xfrm>
            <a:off x="690729" y="3322984"/>
            <a:ext cx="11895432" cy="984242"/>
            <a:chOff x="462622" y="2474055"/>
            <a:chExt cx="2320212" cy="309538"/>
          </a:xfrm>
        </p:grpSpPr>
        <p:sp>
          <p:nvSpPr>
            <p:cNvPr id="18" name="Rectangle: Rounded Corners 12">
              <a:extLst>
                <a:ext uri="{FF2B5EF4-FFF2-40B4-BE49-F238E27FC236}">
                  <a16:creationId xmlns:a16="http://schemas.microsoft.com/office/drawing/2014/main" id="{EF24C453-B1D5-329C-AC47-4C0493E186F9}"/>
                </a:ext>
              </a:extLst>
            </p:cNvPr>
            <p:cNvSpPr/>
            <p:nvPr/>
          </p:nvSpPr>
          <p:spPr>
            <a:xfrm>
              <a:off x="462622" y="2474142"/>
              <a:ext cx="1552780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EFFB517-F463-233A-1A46-CB38F74CAFD7}"/>
                </a:ext>
              </a:extLst>
            </p:cNvPr>
            <p:cNvSpPr txBox="1"/>
            <p:nvPr/>
          </p:nvSpPr>
          <p:spPr>
            <a:xfrm>
              <a:off x="680442" y="2474055"/>
              <a:ext cx="2102392" cy="3095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1.Email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9F8C907-563E-20BA-5DD8-921D84C74C64}"/>
              </a:ext>
            </a:extLst>
          </p:cNvPr>
          <p:cNvGrpSpPr/>
          <p:nvPr/>
        </p:nvGrpSpPr>
        <p:grpSpPr>
          <a:xfrm>
            <a:off x="690729" y="5313973"/>
            <a:ext cx="11918549" cy="996831"/>
            <a:chOff x="485839" y="2766289"/>
            <a:chExt cx="2324721" cy="313497"/>
          </a:xfrm>
        </p:grpSpPr>
        <p:sp>
          <p:nvSpPr>
            <p:cNvPr id="21" name="Rectangle: Rounded Corners 12">
              <a:extLst>
                <a:ext uri="{FF2B5EF4-FFF2-40B4-BE49-F238E27FC236}">
                  <a16:creationId xmlns:a16="http://schemas.microsoft.com/office/drawing/2014/main" id="{76080930-B78B-94D8-B725-6CBFDE2F0D8D}"/>
                </a:ext>
              </a:extLst>
            </p:cNvPr>
            <p:cNvSpPr/>
            <p:nvPr/>
          </p:nvSpPr>
          <p:spPr>
            <a:xfrm>
              <a:off x="485839" y="2766289"/>
              <a:ext cx="1552780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1BBABE7-7646-E59B-72A9-C82FCD51E9E4}"/>
                </a:ext>
              </a:extLst>
            </p:cNvPr>
            <p:cNvSpPr txBox="1"/>
            <p:nvPr/>
          </p:nvSpPr>
          <p:spPr>
            <a:xfrm>
              <a:off x="708168" y="2770247"/>
              <a:ext cx="2102392" cy="3095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3.Instant messaging and Chatting tools 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5100657-89F6-CED8-0341-5BF3089524DF}"/>
              </a:ext>
            </a:extLst>
          </p:cNvPr>
          <p:cNvGrpSpPr/>
          <p:nvPr/>
        </p:nvGrpSpPr>
        <p:grpSpPr>
          <a:xfrm>
            <a:off x="657360" y="7416165"/>
            <a:ext cx="11900701" cy="1024961"/>
            <a:chOff x="481688" y="2492915"/>
            <a:chExt cx="2325089" cy="322344"/>
          </a:xfrm>
        </p:grpSpPr>
        <p:sp>
          <p:nvSpPr>
            <p:cNvPr id="26" name="Rectangle: Rounded Corners 12">
              <a:extLst>
                <a:ext uri="{FF2B5EF4-FFF2-40B4-BE49-F238E27FC236}">
                  <a16:creationId xmlns:a16="http://schemas.microsoft.com/office/drawing/2014/main" id="{03182009-1D8A-4F64-55D4-761009F1213E}"/>
                </a:ext>
              </a:extLst>
            </p:cNvPr>
            <p:cNvSpPr/>
            <p:nvPr/>
          </p:nvSpPr>
          <p:spPr>
            <a:xfrm>
              <a:off x="481688" y="2492915"/>
              <a:ext cx="1566034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79202D7-552E-0240-1E4E-4D2D46CD1D9B}"/>
                </a:ext>
              </a:extLst>
            </p:cNvPr>
            <p:cNvSpPr txBox="1"/>
            <p:nvPr/>
          </p:nvSpPr>
          <p:spPr>
            <a:xfrm>
              <a:off x="704385" y="2505720"/>
              <a:ext cx="2102392" cy="3095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5.Internal social media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D7E83599-16D6-C4A1-65A5-CC13C1FD70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493839" y="2558705"/>
            <a:ext cx="8361914" cy="55357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935997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6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6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  <p:bldP spid="13" grpId="0"/>
      <p:bldP spid="14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F2942CE-B6E9-4933-A6DC-DD569DD218D4}"/>
              </a:ext>
            </a:extLst>
          </p:cNvPr>
          <p:cNvSpPr/>
          <p:nvPr/>
        </p:nvSpPr>
        <p:spPr>
          <a:xfrm>
            <a:off x="14099458" y="0"/>
            <a:ext cx="4188541" cy="1028700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 dirty="0"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8E1438-F4DE-44BB-900C-6DEC831139FF}"/>
              </a:ext>
            </a:extLst>
          </p:cNvPr>
          <p:cNvSpPr txBox="1"/>
          <p:nvPr/>
        </p:nvSpPr>
        <p:spPr>
          <a:xfrm>
            <a:off x="352281" y="971426"/>
            <a:ext cx="1031281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Franklin Gothic Demi Cond" panose="020B0706030402020204" pitchFamily="34" charset="0"/>
              </a:rPr>
              <a:t> </a:t>
            </a:r>
            <a:r>
              <a:rPr lang="en-US" sz="5400" b="1" dirty="0"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Franklin Gothic Demi Cond" panose="020B0706030402020204" pitchFamily="34" charset="0"/>
              </a:rPr>
              <a:t>EXTERNAL COMMUNICATION</a:t>
            </a:r>
            <a:endParaRPr lang="en-US" sz="5400" b="1" dirty="0">
              <a:latin typeface="Franklin Gothic Demi Cond" panose="020B0706030402020204" pitchFamily="34" charset="0"/>
            </a:endParaRPr>
          </a:p>
          <a:p>
            <a:endParaRPr lang="en-US" sz="4800" b="1" dirty="0">
              <a:solidFill>
                <a:srgbClr val="272D2B"/>
              </a:solidFill>
              <a:latin typeface="Arial" panose="020B0604020202020204" pitchFamily="34" charset="0"/>
            </a:endParaRPr>
          </a:p>
          <a:p>
            <a:endParaRPr lang="en-US" sz="4800" b="1" dirty="0">
              <a:solidFill>
                <a:srgbClr val="272D2B"/>
              </a:solidFill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0E3C598-5AB3-4A1F-A5A6-AB4A91C5BD8C}"/>
              </a:ext>
            </a:extLst>
          </p:cNvPr>
          <p:cNvSpPr/>
          <p:nvPr/>
        </p:nvSpPr>
        <p:spPr>
          <a:xfrm>
            <a:off x="456955" y="1880171"/>
            <a:ext cx="7964374" cy="961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 dirty="0">
              <a:latin typeface="Arial" panose="020B0604020202020204" pitchFamily="34" charset="0"/>
            </a:endParaRPr>
          </a:p>
        </p:txBody>
      </p:sp>
      <p:sp>
        <p:nvSpPr>
          <p:cNvPr id="8" name="Text Box 1"/>
          <p:cNvSpPr txBox="1"/>
          <p:nvPr/>
        </p:nvSpPr>
        <p:spPr>
          <a:xfrm>
            <a:off x="17028795" y="9302750"/>
            <a:ext cx="925830" cy="768350"/>
          </a:xfrm>
          <a:prstGeom prst="rect">
            <a:avLst/>
          </a:prstGeom>
          <a:solidFill>
            <a:srgbClr val="FFC3B3"/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07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5A9583-3922-AB52-A7CA-C60132F9BAD0}"/>
              </a:ext>
            </a:extLst>
          </p:cNvPr>
          <p:cNvSpPr txBox="1"/>
          <p:nvPr/>
        </p:nvSpPr>
        <p:spPr>
          <a:xfrm>
            <a:off x="809751" y="2803582"/>
            <a:ext cx="9144000" cy="21820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Aptos" panose="020B0004020202020204" pitchFamily="34" charset="0"/>
                <a:ea typeface="Calibri" panose="020F0502020204030204" pitchFamily="34" charset="0"/>
                <a:cs typeface="Cordia New" panose="020B0502040204020203" pitchFamily="34" charset="-34"/>
              </a:rPr>
              <a:t>External communication involves the ways organizations interact with </a:t>
            </a:r>
            <a:r>
              <a:rPr lang="en-US" sz="3200" b="1" dirty="0">
                <a:effectLst/>
                <a:latin typeface="Aptos" panose="020B0004020202020204" pitchFamily="34" charset="0"/>
                <a:ea typeface="Calibri" panose="020F0502020204030204" pitchFamily="34" charset="0"/>
                <a:cs typeface="Cordia New" panose="020B0502040204020203" pitchFamily="34" charset="-34"/>
              </a:rPr>
              <a:t>audiences outside their internal environment</a:t>
            </a:r>
            <a:r>
              <a:rPr lang="en-US" sz="3200" dirty="0">
                <a:effectLst/>
                <a:latin typeface="Aptos" panose="020B0004020202020204" pitchFamily="34" charset="0"/>
                <a:ea typeface="Calibri" panose="020F0502020204030204" pitchFamily="34" charset="0"/>
                <a:cs typeface="Cordia New" panose="020B0502040204020203" pitchFamily="34" charset="-34"/>
              </a:rPr>
              <a:t>, such as customers, partners, investors, and the public.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F26808E-B149-0B5A-E823-89650FE2CB34}"/>
              </a:ext>
            </a:extLst>
          </p:cNvPr>
          <p:cNvSpPr txBox="1"/>
          <p:nvPr/>
        </p:nvSpPr>
        <p:spPr>
          <a:xfrm>
            <a:off x="809751" y="5490157"/>
            <a:ext cx="9144000" cy="18503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indent="-4572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Aptos" panose="020B0004020202020204" pitchFamily="34" charset="0"/>
                <a:ea typeface="Calibri" panose="020F0502020204030204" pitchFamily="34" charset="0"/>
                <a:cs typeface="Cordia New" panose="020B0502040204020203" pitchFamily="34" charset="-34"/>
              </a:rPr>
              <a:t>The primary goal is to build </a:t>
            </a:r>
            <a:r>
              <a:rPr lang="en-US" sz="3600" b="1" dirty="0">
                <a:effectLst/>
                <a:latin typeface="Aptos" panose="020B0004020202020204" pitchFamily="34" charset="0"/>
                <a:ea typeface="Calibri" panose="020F0502020204030204" pitchFamily="34" charset="0"/>
                <a:cs typeface="Cordia New" panose="020B0502040204020203" pitchFamily="34" charset="-34"/>
              </a:rPr>
              <a:t>relationships, enhance reputation, and promote products or services.</a:t>
            </a:r>
            <a:r>
              <a:rPr lang="en-US" sz="3600" dirty="0">
                <a:effectLst/>
                <a:latin typeface="Aptos" panose="020B0004020202020204" pitchFamily="34" charset="0"/>
                <a:ea typeface="Calibri" panose="020F0502020204030204" pitchFamily="34" charset="0"/>
                <a:cs typeface="Cordia New" panose="020B0502040204020203" pitchFamily="34" charset="-34"/>
              </a:rPr>
              <a:t> </a:t>
            </a:r>
            <a:endParaRPr lang="en-US" sz="2800" dirty="0">
              <a:effectLst/>
              <a:latin typeface="Aptos" panose="020B0004020202020204" pitchFamily="34" charset="0"/>
              <a:ea typeface="Calibri" panose="020F0502020204030204" pitchFamily="34" charset="0"/>
              <a:cs typeface="Cordia New" panose="020B0502040204020203" pitchFamily="34" charset="-34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D624CA0-3586-0264-B264-2EB6BEA9B230}"/>
              </a:ext>
            </a:extLst>
          </p:cNvPr>
          <p:cNvSpPr txBox="1"/>
          <p:nvPr/>
        </p:nvSpPr>
        <p:spPr>
          <a:xfrm>
            <a:off x="809751" y="7845039"/>
            <a:ext cx="9144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effectLst/>
                <a:latin typeface="Aptos" panose="020B0004020202020204" pitchFamily="34" charset="0"/>
                <a:ea typeface="Calibri" panose="020F0502020204030204" pitchFamily="34" charset="0"/>
                <a:cs typeface="Cordia New" panose="020B0502040204020203" pitchFamily="34" charset="-34"/>
              </a:rPr>
              <a:t>Effective external communication is essential for influencing public perception and achieving business objectives.</a:t>
            </a: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DCFD18-FEBF-BC86-7831-42C3A2D880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6387" y="2564865"/>
            <a:ext cx="7900483" cy="484157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104769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6" grpId="0" animBg="1"/>
      <p:bldP spid="11" grpId="0"/>
      <p:bldP spid="14" grpId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F2942CE-B6E9-4933-A6DC-DD569DD218D4}"/>
              </a:ext>
            </a:extLst>
          </p:cNvPr>
          <p:cNvSpPr/>
          <p:nvPr/>
        </p:nvSpPr>
        <p:spPr>
          <a:xfrm>
            <a:off x="13553768" y="0"/>
            <a:ext cx="4734232" cy="10287000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 dirty="0">
              <a:latin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8E1438-F4DE-44BB-900C-6DEC831139FF}"/>
              </a:ext>
            </a:extLst>
          </p:cNvPr>
          <p:cNvSpPr txBox="1"/>
          <p:nvPr/>
        </p:nvSpPr>
        <p:spPr>
          <a:xfrm>
            <a:off x="299476" y="872301"/>
            <a:ext cx="13437461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dirty="0">
                <a:solidFill>
                  <a:schemeClr val="tx2">
                    <a:lumMod val="20000"/>
                    <a:lumOff val="80000"/>
                  </a:schemeClr>
                </a:solidFill>
                <a:latin typeface="Franklin Gothic Demi Cond" panose="020B0706030402020204" pitchFamily="34" charset="0"/>
              </a:rPr>
              <a:t>STAKEHOLDERS</a:t>
            </a:r>
            <a:r>
              <a:rPr lang="en-US" sz="4800" b="1" dirty="0"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38100" dist="25400" dir="5400000" algn="ctr">
                    <a:srgbClr val="6E747A">
                      <a:alpha val="43000"/>
                    </a:srgbClr>
                  </a:outerShdw>
                </a:effectLst>
                <a:latin typeface="Franklin Gothic Demi Cond" panose="020B0706030402020204" pitchFamily="34" charset="0"/>
              </a:rPr>
              <a:t> OF EXTERNAL COMMUNICATION</a:t>
            </a:r>
            <a:endParaRPr lang="en-US" sz="4800" b="1" dirty="0">
              <a:solidFill>
                <a:schemeClr val="tx2">
                  <a:lumMod val="60000"/>
                  <a:lumOff val="40000"/>
                </a:schemeClr>
              </a:solidFill>
              <a:latin typeface="Franklin Gothic Demi Cond" panose="020B0706030402020204" pitchFamily="34" charset="0"/>
            </a:endParaRPr>
          </a:p>
          <a:p>
            <a:endParaRPr lang="en-US" sz="4800" b="1" dirty="0">
              <a:solidFill>
                <a:srgbClr val="272D2B"/>
              </a:solidFill>
              <a:latin typeface="Arial" panose="020B0604020202020204" pitchFamily="34" charset="0"/>
            </a:endParaRPr>
          </a:p>
          <a:p>
            <a:endParaRPr lang="en-US" sz="4800" b="1" dirty="0">
              <a:solidFill>
                <a:srgbClr val="272D2B"/>
              </a:solidFill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0E3C598-5AB3-4A1F-A5A6-AB4A91C5BD8C}"/>
              </a:ext>
            </a:extLst>
          </p:cNvPr>
          <p:cNvSpPr/>
          <p:nvPr/>
        </p:nvSpPr>
        <p:spPr>
          <a:xfrm>
            <a:off x="456955" y="1880171"/>
            <a:ext cx="7964374" cy="961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50" dirty="0">
              <a:latin typeface="Arial" panose="020B0604020202020204" pitchFamily="34" charset="0"/>
            </a:endParaRPr>
          </a:p>
        </p:txBody>
      </p:sp>
      <p:sp>
        <p:nvSpPr>
          <p:cNvPr id="8" name="Text Box 1"/>
          <p:cNvSpPr txBox="1"/>
          <p:nvPr/>
        </p:nvSpPr>
        <p:spPr>
          <a:xfrm>
            <a:off x="17112384" y="9366972"/>
            <a:ext cx="925830" cy="768350"/>
          </a:xfrm>
          <a:prstGeom prst="rect">
            <a:avLst/>
          </a:prstGeom>
          <a:solidFill>
            <a:srgbClr val="FFC3B3"/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08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EBC325C-864C-0F20-58C4-53F8BBD525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4405" y="2246107"/>
            <a:ext cx="6745063" cy="6922564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30BD93D7-7AA3-B4C0-DE3A-424EC6B934E5}"/>
              </a:ext>
            </a:extLst>
          </p:cNvPr>
          <p:cNvGrpSpPr/>
          <p:nvPr/>
        </p:nvGrpSpPr>
        <p:grpSpPr>
          <a:xfrm>
            <a:off x="491273" y="3747502"/>
            <a:ext cx="11923589" cy="984245"/>
            <a:chOff x="457130" y="2474055"/>
            <a:chExt cx="2325704" cy="309539"/>
          </a:xfrm>
        </p:grpSpPr>
        <p:sp>
          <p:nvSpPr>
            <p:cNvPr id="15" name="Rectangle: Rounded Corners 12">
              <a:extLst>
                <a:ext uri="{FF2B5EF4-FFF2-40B4-BE49-F238E27FC236}">
                  <a16:creationId xmlns:a16="http://schemas.microsoft.com/office/drawing/2014/main" id="{ED6AA3FD-DA9D-ED31-DDE2-E687A87DBCBB}"/>
                </a:ext>
              </a:extLst>
            </p:cNvPr>
            <p:cNvSpPr/>
            <p:nvPr/>
          </p:nvSpPr>
          <p:spPr>
            <a:xfrm>
              <a:off x="457130" y="2483593"/>
              <a:ext cx="1552780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5FD9EBB-8B72-2CE0-D3A8-09A97629B854}"/>
                </a:ext>
              </a:extLst>
            </p:cNvPr>
            <p:cNvSpPr txBox="1"/>
            <p:nvPr/>
          </p:nvSpPr>
          <p:spPr>
            <a:xfrm>
              <a:off x="680442" y="2474055"/>
              <a:ext cx="2102392" cy="3095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2.Supliers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206F290-00AA-30B4-B070-10EED7D0ABDC}"/>
              </a:ext>
            </a:extLst>
          </p:cNvPr>
          <p:cNvGrpSpPr/>
          <p:nvPr/>
        </p:nvGrpSpPr>
        <p:grpSpPr>
          <a:xfrm>
            <a:off x="456955" y="4878705"/>
            <a:ext cx="11895432" cy="984245"/>
            <a:chOff x="462622" y="2474055"/>
            <a:chExt cx="2320212" cy="309539"/>
          </a:xfrm>
        </p:grpSpPr>
        <p:sp>
          <p:nvSpPr>
            <p:cNvPr id="19" name="Rectangle: Rounded Corners 12">
              <a:extLst>
                <a:ext uri="{FF2B5EF4-FFF2-40B4-BE49-F238E27FC236}">
                  <a16:creationId xmlns:a16="http://schemas.microsoft.com/office/drawing/2014/main" id="{A42038D1-A1CF-7D10-9B75-1C001B025347}"/>
                </a:ext>
              </a:extLst>
            </p:cNvPr>
            <p:cNvSpPr/>
            <p:nvPr/>
          </p:nvSpPr>
          <p:spPr>
            <a:xfrm>
              <a:off x="462622" y="2474142"/>
              <a:ext cx="1552780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5949300-7458-9ECC-2D40-9BD85B7C4FFA}"/>
                </a:ext>
              </a:extLst>
            </p:cNvPr>
            <p:cNvSpPr txBox="1"/>
            <p:nvPr/>
          </p:nvSpPr>
          <p:spPr>
            <a:xfrm>
              <a:off x="680442" y="2474055"/>
              <a:ext cx="2102392" cy="3095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3.Government agent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1289D11-D339-BDCC-4930-231D4C8E93B2}"/>
              </a:ext>
            </a:extLst>
          </p:cNvPr>
          <p:cNvGrpSpPr/>
          <p:nvPr/>
        </p:nvGrpSpPr>
        <p:grpSpPr>
          <a:xfrm>
            <a:off x="491273" y="6066646"/>
            <a:ext cx="11954914" cy="1007066"/>
            <a:chOff x="451020" y="2466878"/>
            <a:chExt cx="2331814" cy="316716"/>
          </a:xfrm>
        </p:grpSpPr>
        <p:sp>
          <p:nvSpPr>
            <p:cNvPr id="22" name="Rectangle: Rounded Corners 12">
              <a:extLst>
                <a:ext uri="{FF2B5EF4-FFF2-40B4-BE49-F238E27FC236}">
                  <a16:creationId xmlns:a16="http://schemas.microsoft.com/office/drawing/2014/main" id="{2E4CADBC-2C87-2BE4-16B6-39FB8976A892}"/>
                </a:ext>
              </a:extLst>
            </p:cNvPr>
            <p:cNvSpPr/>
            <p:nvPr/>
          </p:nvSpPr>
          <p:spPr>
            <a:xfrm>
              <a:off x="451020" y="2466878"/>
              <a:ext cx="1552780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0066F0C-78FA-3453-6FAB-1B975385785D}"/>
                </a:ext>
              </a:extLst>
            </p:cNvPr>
            <p:cNvSpPr txBox="1"/>
            <p:nvPr/>
          </p:nvSpPr>
          <p:spPr>
            <a:xfrm>
              <a:off x="680442" y="2474055"/>
              <a:ext cx="2102392" cy="3095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4.</a:t>
              </a:r>
              <a:r>
                <a:rPr lang="en-US" sz="28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Communities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4D1B451-7EF7-B75A-4C35-FBC4FD85AA9A}"/>
              </a:ext>
            </a:extLst>
          </p:cNvPr>
          <p:cNvGrpSpPr/>
          <p:nvPr/>
        </p:nvGrpSpPr>
        <p:grpSpPr>
          <a:xfrm>
            <a:off x="516437" y="2627956"/>
            <a:ext cx="11930971" cy="1008780"/>
            <a:chOff x="455690" y="2466338"/>
            <a:chExt cx="2327144" cy="317255"/>
          </a:xfrm>
        </p:grpSpPr>
        <p:sp>
          <p:nvSpPr>
            <p:cNvPr id="25" name="Rectangle: Rounded Corners 12">
              <a:extLst>
                <a:ext uri="{FF2B5EF4-FFF2-40B4-BE49-F238E27FC236}">
                  <a16:creationId xmlns:a16="http://schemas.microsoft.com/office/drawing/2014/main" id="{4EC8D24F-93F9-B7B1-500F-EAC03F662AFA}"/>
                </a:ext>
              </a:extLst>
            </p:cNvPr>
            <p:cNvSpPr/>
            <p:nvPr/>
          </p:nvSpPr>
          <p:spPr>
            <a:xfrm>
              <a:off x="455690" y="2466338"/>
              <a:ext cx="1552780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2425549-37D3-1947-33D0-1716E64CC787}"/>
                </a:ext>
              </a:extLst>
            </p:cNvPr>
            <p:cNvSpPr txBox="1"/>
            <p:nvPr/>
          </p:nvSpPr>
          <p:spPr>
            <a:xfrm>
              <a:off x="680442" y="2474055"/>
              <a:ext cx="2102392" cy="30953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1.Customers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AD6EF26-6FDC-A41F-173B-D3CC16C5F8BA}"/>
              </a:ext>
            </a:extLst>
          </p:cNvPr>
          <p:cNvGrpSpPr/>
          <p:nvPr/>
        </p:nvGrpSpPr>
        <p:grpSpPr>
          <a:xfrm>
            <a:off x="456955" y="7269468"/>
            <a:ext cx="11895432" cy="1007018"/>
            <a:chOff x="462622" y="2466893"/>
            <a:chExt cx="2320212" cy="316701"/>
          </a:xfrm>
        </p:grpSpPr>
        <p:sp>
          <p:nvSpPr>
            <p:cNvPr id="34" name="Rectangle: Rounded Corners 12">
              <a:extLst>
                <a:ext uri="{FF2B5EF4-FFF2-40B4-BE49-F238E27FC236}">
                  <a16:creationId xmlns:a16="http://schemas.microsoft.com/office/drawing/2014/main" id="{11DB578E-CE18-0BDB-73D0-380DD46606AC}"/>
                </a:ext>
              </a:extLst>
            </p:cNvPr>
            <p:cNvSpPr/>
            <p:nvPr/>
          </p:nvSpPr>
          <p:spPr>
            <a:xfrm>
              <a:off x="462622" y="2466893"/>
              <a:ext cx="1552780" cy="183908"/>
            </a:xfrm>
            <a:prstGeom prst="roundRect">
              <a:avLst/>
            </a:prstGeom>
            <a:solidFill>
              <a:schemeClr val="tx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575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9463B68-635C-EF01-E99A-D3E22ACB7E3F}"/>
                </a:ext>
              </a:extLst>
            </p:cNvPr>
            <p:cNvSpPr txBox="1"/>
            <p:nvPr/>
          </p:nvSpPr>
          <p:spPr>
            <a:xfrm>
              <a:off x="680442" y="2474055"/>
              <a:ext cx="2102392" cy="3095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2800" b="1" dirty="0">
                  <a:solidFill>
                    <a:schemeClr val="bg1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Cordia New" panose="020B0502040204020203" pitchFamily="34" charset="-34"/>
                </a:rPr>
                <a:t>5.Employees</a:t>
              </a:r>
              <a:endPara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502040204020203" pitchFamily="34" charset="-34"/>
              </a:endParaRPr>
            </a:p>
            <a:p>
              <a:pPr marL="457200" indent="-457200" algn="ctr">
                <a:buFont typeface="Arial" panose="020B0604020202020204" pitchFamily="34" charset="0"/>
                <a:buChar char="•"/>
              </a:pPr>
              <a:endParaRPr lang="en-US" sz="2800" b="1" dirty="0">
                <a:solidFill>
                  <a:schemeClr val="bg1"/>
                </a:solidFill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65007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18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6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1565</TotalTime>
  <Words>466</Words>
  <Application>Microsoft Office PowerPoint</Application>
  <PresentationFormat>Custom</PresentationFormat>
  <Paragraphs>112</Paragraphs>
  <Slides>13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Arial</vt:lpstr>
      <vt:lpstr>Bookman Old Style</vt:lpstr>
      <vt:lpstr>Calibri</vt:lpstr>
      <vt:lpstr>Rockwell</vt:lpstr>
      <vt:lpstr>Aptos</vt:lpstr>
      <vt:lpstr>Bahnschrift</vt:lpstr>
      <vt:lpstr>Franklin Gothic Demi Cond</vt:lpstr>
      <vt:lpstr>Wingdings</vt:lpstr>
      <vt:lpstr>Franklin Gothic Medium</vt:lpstr>
      <vt:lpstr>Times New Roman</vt:lpstr>
      <vt:lpstr>Symbol</vt:lpstr>
      <vt:lpstr>Damask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PresenterMedia.com</dc:creator>
  <cp:lastModifiedBy>KGP DENUWAN</cp:lastModifiedBy>
  <cp:revision>195</cp:revision>
  <dcterms:created xsi:type="dcterms:W3CDTF">2021-03-09T15:27:24Z</dcterms:created>
  <dcterms:modified xsi:type="dcterms:W3CDTF">2024-09-06T13:39:28Z</dcterms:modified>
</cp:coreProperties>
</file>

<file path=docProps/thumbnail.jpeg>
</file>